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4" r:id="rId6"/>
    <p:sldId id="263" r:id="rId7"/>
    <p:sldId id="265" r:id="rId8"/>
    <p:sldId id="262" r:id="rId9"/>
    <p:sldId id="266" r:id="rId10"/>
    <p:sldId id="267" r:id="rId11"/>
    <p:sldId id="285" r:id="rId12"/>
    <p:sldId id="268" r:id="rId13"/>
    <p:sldId id="269" r:id="rId14"/>
    <p:sldId id="270" r:id="rId15"/>
    <p:sldId id="258" r:id="rId16"/>
    <p:sldId id="259" r:id="rId17"/>
    <p:sldId id="271" r:id="rId18"/>
    <p:sldId id="280" r:id="rId19"/>
    <p:sldId id="281" r:id="rId20"/>
    <p:sldId id="272" r:id="rId21"/>
    <p:sldId id="273" r:id="rId22"/>
    <p:sldId id="274" r:id="rId23"/>
    <p:sldId id="275" r:id="rId24"/>
    <p:sldId id="276" r:id="rId25"/>
    <p:sldId id="277" r:id="rId26"/>
    <p:sldId id="278" r:id="rId27"/>
    <p:sldId id="279" r:id="rId28"/>
    <p:sldId id="282" r:id="rId29"/>
    <p:sldId id="283" r:id="rId30"/>
    <p:sldId id="284"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333300"/>
    <a:srgbClr val="A50021"/>
    <a:srgbClr val="FF33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61C865-14D1-4EBC-A03B-CE72C78E110E}"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EE65B363-217E-4248-B9BF-B4925FF313DF}">
      <dgm:prSet phldrT="[Text]"/>
      <dgm:spPr/>
      <dgm:t>
        <a:bodyPr/>
        <a:lstStyle/>
        <a:p>
          <a:r>
            <a:rPr lang="en-US" dirty="0" smtClean="0"/>
            <a:t>First Human transplant was conducted in the year 1935 in Russia</a:t>
          </a:r>
          <a:endParaRPr lang="en-US" dirty="0"/>
        </a:p>
      </dgm:t>
    </dgm:pt>
    <dgm:pt modelId="{CA6CD778-ED71-40E7-BF6E-CA82ADFEB7B8}" type="parTrans" cxnId="{73AEEB1C-7C4C-4B21-87EE-12F8CF291A0A}">
      <dgm:prSet/>
      <dgm:spPr/>
      <dgm:t>
        <a:bodyPr/>
        <a:lstStyle/>
        <a:p>
          <a:endParaRPr lang="en-US"/>
        </a:p>
      </dgm:t>
    </dgm:pt>
    <dgm:pt modelId="{10B5AE1C-A849-4AE5-AEF2-F3FD1D6870D0}" type="sibTrans" cxnId="{73AEEB1C-7C4C-4B21-87EE-12F8CF291A0A}">
      <dgm:prSet/>
      <dgm:spPr/>
      <dgm:t>
        <a:bodyPr/>
        <a:lstStyle/>
        <a:p>
          <a:endParaRPr lang="en-US"/>
        </a:p>
      </dgm:t>
    </dgm:pt>
    <dgm:pt modelId="{CE83153F-19DA-4A48-8D96-E348D508B30E}">
      <dgm:prSet phldrT="[Text]"/>
      <dgm:spPr/>
      <dgm:t>
        <a:bodyPr/>
        <a:lstStyle/>
        <a:p>
          <a:r>
            <a:rPr lang="en-US" dirty="0" smtClean="0"/>
            <a:t>Failed due to Blood group mismatch</a:t>
          </a:r>
          <a:endParaRPr lang="en-US" dirty="0"/>
        </a:p>
      </dgm:t>
    </dgm:pt>
    <dgm:pt modelId="{1D5CA04D-3247-490D-B76E-7696C677510B}" type="parTrans" cxnId="{0DB88785-D8E3-4A54-81A4-9D6556CCE577}">
      <dgm:prSet/>
      <dgm:spPr/>
      <dgm:t>
        <a:bodyPr/>
        <a:lstStyle/>
        <a:p>
          <a:endParaRPr lang="en-US"/>
        </a:p>
      </dgm:t>
    </dgm:pt>
    <dgm:pt modelId="{E09DA813-CADD-466A-9E96-3A5C5A0B91A3}" type="sibTrans" cxnId="{0DB88785-D8E3-4A54-81A4-9D6556CCE577}">
      <dgm:prSet/>
      <dgm:spPr/>
      <dgm:t>
        <a:bodyPr/>
        <a:lstStyle/>
        <a:p>
          <a:endParaRPr lang="en-US"/>
        </a:p>
      </dgm:t>
    </dgm:pt>
    <dgm:pt modelId="{EBA71B5D-190E-486B-9451-D16295E70D06}">
      <dgm:prSet phldrT="[Text]"/>
      <dgm:spPr/>
      <dgm:t>
        <a:bodyPr/>
        <a:lstStyle/>
        <a:p>
          <a:r>
            <a:rPr lang="en-US" dirty="0" smtClean="0"/>
            <a:t>First successful transplant was that of kidney in 1954</a:t>
          </a:r>
          <a:endParaRPr lang="en-US" dirty="0"/>
        </a:p>
      </dgm:t>
    </dgm:pt>
    <dgm:pt modelId="{F3B65BF0-770B-4185-8B10-03D5356AADCF}" type="parTrans" cxnId="{E07A3766-999B-4261-A481-1918796DD964}">
      <dgm:prSet/>
      <dgm:spPr/>
      <dgm:t>
        <a:bodyPr/>
        <a:lstStyle/>
        <a:p>
          <a:endParaRPr lang="en-US"/>
        </a:p>
      </dgm:t>
    </dgm:pt>
    <dgm:pt modelId="{1A75B263-EB99-46EB-AA4C-D15745E95F50}" type="sibTrans" cxnId="{E07A3766-999B-4261-A481-1918796DD964}">
      <dgm:prSet/>
      <dgm:spPr/>
      <dgm:t>
        <a:bodyPr/>
        <a:lstStyle/>
        <a:p>
          <a:endParaRPr lang="en-US"/>
        </a:p>
      </dgm:t>
    </dgm:pt>
    <dgm:pt modelId="{92890DAA-2CFD-42FB-B0ED-71457EFAD4D1}">
      <dgm:prSet phldrT="[Text]" phldr="1"/>
      <dgm:spPr/>
      <dgm:t>
        <a:bodyPr/>
        <a:lstStyle/>
        <a:p>
          <a:endParaRPr lang="en-US" dirty="0"/>
        </a:p>
      </dgm:t>
    </dgm:pt>
    <dgm:pt modelId="{A0F870DA-C69A-4CAF-AFE7-7075C530B093}" type="parTrans" cxnId="{8F13E711-A83A-456A-A9D1-BF47EE631742}">
      <dgm:prSet/>
      <dgm:spPr/>
      <dgm:t>
        <a:bodyPr/>
        <a:lstStyle/>
        <a:p>
          <a:endParaRPr lang="en-US"/>
        </a:p>
      </dgm:t>
    </dgm:pt>
    <dgm:pt modelId="{2AAE0361-86DC-4498-AF2E-DFAF173B4CB8}" type="sibTrans" cxnId="{8F13E711-A83A-456A-A9D1-BF47EE631742}">
      <dgm:prSet/>
      <dgm:spPr/>
      <dgm:t>
        <a:bodyPr/>
        <a:lstStyle/>
        <a:p>
          <a:endParaRPr lang="en-US"/>
        </a:p>
      </dgm:t>
    </dgm:pt>
    <dgm:pt modelId="{EA7E2A1E-92C1-409F-A06A-9B412009515E}">
      <dgm:prSet/>
      <dgm:spPr/>
      <dgm:t>
        <a:bodyPr/>
        <a:lstStyle/>
        <a:p>
          <a:r>
            <a:rPr lang="en-US" dirty="0" smtClean="0"/>
            <a:t>Started in 1912 with vascular transplantation</a:t>
          </a:r>
          <a:endParaRPr lang="en-US" dirty="0"/>
        </a:p>
      </dgm:t>
    </dgm:pt>
    <dgm:pt modelId="{F094A473-4F52-425D-B735-95C80E81EB69}" type="parTrans" cxnId="{343A5E15-B8E7-48CD-A68F-8FE291589ED7}">
      <dgm:prSet/>
      <dgm:spPr/>
      <dgm:t>
        <a:bodyPr/>
        <a:lstStyle/>
        <a:p>
          <a:endParaRPr lang="en-US"/>
        </a:p>
      </dgm:t>
    </dgm:pt>
    <dgm:pt modelId="{C08BF22A-4B91-4099-9B3B-6A8CB87378A5}" type="sibTrans" cxnId="{343A5E15-B8E7-48CD-A68F-8FE291589ED7}">
      <dgm:prSet/>
      <dgm:spPr/>
      <dgm:t>
        <a:bodyPr/>
        <a:lstStyle/>
        <a:p>
          <a:endParaRPr lang="en-US"/>
        </a:p>
      </dgm:t>
    </dgm:pt>
    <dgm:pt modelId="{9C8D3F07-DB06-442A-9C3A-61A0222DB70A}">
      <dgm:prSet/>
      <dgm:spPr/>
      <dgm:t>
        <a:bodyPr/>
        <a:lstStyle/>
        <a:p>
          <a:r>
            <a:rPr lang="en-US" dirty="0" smtClean="0"/>
            <a:t>Successful skin transplantation by inducing tolerance in Mice in 1950.</a:t>
          </a:r>
          <a:endParaRPr lang="en-US" dirty="0"/>
        </a:p>
      </dgm:t>
    </dgm:pt>
    <dgm:pt modelId="{FDFEF2FC-8B81-4537-AA0D-D86125338478}" type="parTrans" cxnId="{9388AB66-20F1-48DE-B9EE-5F63820677EA}">
      <dgm:prSet/>
      <dgm:spPr/>
      <dgm:t>
        <a:bodyPr/>
        <a:lstStyle/>
        <a:p>
          <a:endParaRPr lang="en-US"/>
        </a:p>
      </dgm:t>
    </dgm:pt>
    <dgm:pt modelId="{A4C7A60E-F8A7-4E84-A7F8-3AEE0F50E8D3}" type="sibTrans" cxnId="{9388AB66-20F1-48DE-B9EE-5F63820677EA}">
      <dgm:prSet/>
      <dgm:spPr/>
      <dgm:t>
        <a:bodyPr/>
        <a:lstStyle/>
        <a:p>
          <a:endParaRPr lang="en-US"/>
        </a:p>
      </dgm:t>
    </dgm:pt>
    <dgm:pt modelId="{AE3A045F-E1F5-4253-844C-7CBD2F3783AB}" type="pres">
      <dgm:prSet presAssocID="{2761C865-14D1-4EBC-A03B-CE72C78E110E}" presName="linear" presStyleCnt="0">
        <dgm:presLayoutVars>
          <dgm:animLvl val="lvl"/>
          <dgm:resizeHandles val="exact"/>
        </dgm:presLayoutVars>
      </dgm:prSet>
      <dgm:spPr/>
      <dgm:t>
        <a:bodyPr/>
        <a:lstStyle/>
        <a:p>
          <a:endParaRPr lang="en-US"/>
        </a:p>
      </dgm:t>
    </dgm:pt>
    <dgm:pt modelId="{52055C91-2DFE-4FDE-906D-349B73D99149}" type="pres">
      <dgm:prSet presAssocID="{EA7E2A1E-92C1-409F-A06A-9B412009515E}" presName="parentText" presStyleLbl="node1" presStyleIdx="0" presStyleCnt="4">
        <dgm:presLayoutVars>
          <dgm:chMax val="0"/>
          <dgm:bulletEnabled val="1"/>
        </dgm:presLayoutVars>
      </dgm:prSet>
      <dgm:spPr/>
      <dgm:t>
        <a:bodyPr/>
        <a:lstStyle/>
        <a:p>
          <a:endParaRPr lang="en-US"/>
        </a:p>
      </dgm:t>
    </dgm:pt>
    <dgm:pt modelId="{CA475140-0317-4D4C-B679-B037DE55B32F}" type="pres">
      <dgm:prSet presAssocID="{C08BF22A-4B91-4099-9B3B-6A8CB87378A5}" presName="spacer" presStyleCnt="0"/>
      <dgm:spPr/>
    </dgm:pt>
    <dgm:pt modelId="{6484AE92-56C2-44EE-8904-6409BC7AD0F8}" type="pres">
      <dgm:prSet presAssocID="{EE65B363-217E-4248-B9BF-B4925FF313DF}" presName="parentText" presStyleLbl="node1" presStyleIdx="1" presStyleCnt="4">
        <dgm:presLayoutVars>
          <dgm:chMax val="0"/>
          <dgm:bulletEnabled val="1"/>
        </dgm:presLayoutVars>
      </dgm:prSet>
      <dgm:spPr/>
      <dgm:t>
        <a:bodyPr/>
        <a:lstStyle/>
        <a:p>
          <a:endParaRPr lang="en-US"/>
        </a:p>
      </dgm:t>
    </dgm:pt>
    <dgm:pt modelId="{D24BB156-DD5E-4ADC-B5D7-98DE8830BDA7}" type="pres">
      <dgm:prSet presAssocID="{EE65B363-217E-4248-B9BF-B4925FF313DF}" presName="childText" presStyleLbl="revTx" presStyleIdx="0" presStyleCnt="2">
        <dgm:presLayoutVars>
          <dgm:bulletEnabled val="1"/>
        </dgm:presLayoutVars>
      </dgm:prSet>
      <dgm:spPr/>
      <dgm:t>
        <a:bodyPr/>
        <a:lstStyle/>
        <a:p>
          <a:endParaRPr lang="en-US"/>
        </a:p>
      </dgm:t>
    </dgm:pt>
    <dgm:pt modelId="{68CC4271-2BFE-448C-92CF-084FA9E1F89B}" type="pres">
      <dgm:prSet presAssocID="{9C8D3F07-DB06-442A-9C3A-61A0222DB70A}" presName="parentText" presStyleLbl="node1" presStyleIdx="2" presStyleCnt="4">
        <dgm:presLayoutVars>
          <dgm:chMax val="0"/>
          <dgm:bulletEnabled val="1"/>
        </dgm:presLayoutVars>
      </dgm:prSet>
      <dgm:spPr/>
      <dgm:t>
        <a:bodyPr/>
        <a:lstStyle/>
        <a:p>
          <a:endParaRPr lang="en-US"/>
        </a:p>
      </dgm:t>
    </dgm:pt>
    <dgm:pt modelId="{D1447AF6-6E5A-4C32-8D36-2A22A1E14F95}" type="pres">
      <dgm:prSet presAssocID="{A4C7A60E-F8A7-4E84-A7F8-3AEE0F50E8D3}" presName="spacer" presStyleCnt="0"/>
      <dgm:spPr/>
    </dgm:pt>
    <dgm:pt modelId="{3F1A9835-4AEE-401E-9341-64E85325FA50}" type="pres">
      <dgm:prSet presAssocID="{EBA71B5D-190E-486B-9451-D16295E70D06}" presName="parentText" presStyleLbl="node1" presStyleIdx="3" presStyleCnt="4">
        <dgm:presLayoutVars>
          <dgm:chMax val="0"/>
          <dgm:bulletEnabled val="1"/>
        </dgm:presLayoutVars>
      </dgm:prSet>
      <dgm:spPr/>
      <dgm:t>
        <a:bodyPr/>
        <a:lstStyle/>
        <a:p>
          <a:endParaRPr lang="en-US"/>
        </a:p>
      </dgm:t>
    </dgm:pt>
    <dgm:pt modelId="{EC28A808-8143-44BA-A1CC-AC1385A617FD}" type="pres">
      <dgm:prSet presAssocID="{EBA71B5D-190E-486B-9451-D16295E70D06}" presName="childText" presStyleLbl="revTx" presStyleIdx="1" presStyleCnt="2">
        <dgm:presLayoutVars>
          <dgm:bulletEnabled val="1"/>
        </dgm:presLayoutVars>
      </dgm:prSet>
      <dgm:spPr/>
      <dgm:t>
        <a:bodyPr/>
        <a:lstStyle/>
        <a:p>
          <a:endParaRPr lang="en-US"/>
        </a:p>
      </dgm:t>
    </dgm:pt>
  </dgm:ptLst>
  <dgm:cxnLst>
    <dgm:cxn modelId="{8FD02431-5550-4497-8664-597CAE1DCE57}" type="presOf" srcId="{EE65B363-217E-4248-B9BF-B4925FF313DF}" destId="{6484AE92-56C2-44EE-8904-6409BC7AD0F8}" srcOrd="0" destOrd="0" presId="urn:microsoft.com/office/officeart/2005/8/layout/vList2"/>
    <dgm:cxn modelId="{8F13E711-A83A-456A-A9D1-BF47EE631742}" srcId="{EBA71B5D-190E-486B-9451-D16295E70D06}" destId="{92890DAA-2CFD-42FB-B0ED-71457EFAD4D1}" srcOrd="0" destOrd="0" parTransId="{A0F870DA-C69A-4CAF-AFE7-7075C530B093}" sibTransId="{2AAE0361-86DC-4498-AF2E-DFAF173B4CB8}"/>
    <dgm:cxn modelId="{908374B2-C85B-4371-BCD6-0CE6F4D2D4EA}" type="presOf" srcId="{9C8D3F07-DB06-442A-9C3A-61A0222DB70A}" destId="{68CC4271-2BFE-448C-92CF-084FA9E1F89B}" srcOrd="0" destOrd="0" presId="urn:microsoft.com/office/officeart/2005/8/layout/vList2"/>
    <dgm:cxn modelId="{E07A3766-999B-4261-A481-1918796DD964}" srcId="{2761C865-14D1-4EBC-A03B-CE72C78E110E}" destId="{EBA71B5D-190E-486B-9451-D16295E70D06}" srcOrd="3" destOrd="0" parTransId="{F3B65BF0-770B-4185-8B10-03D5356AADCF}" sibTransId="{1A75B263-EB99-46EB-AA4C-D15745E95F50}"/>
    <dgm:cxn modelId="{9388AB66-20F1-48DE-B9EE-5F63820677EA}" srcId="{2761C865-14D1-4EBC-A03B-CE72C78E110E}" destId="{9C8D3F07-DB06-442A-9C3A-61A0222DB70A}" srcOrd="2" destOrd="0" parTransId="{FDFEF2FC-8B81-4537-AA0D-D86125338478}" sibTransId="{A4C7A60E-F8A7-4E84-A7F8-3AEE0F50E8D3}"/>
    <dgm:cxn modelId="{547BBF87-48C2-4A47-BE11-6E46212561EA}" type="presOf" srcId="{EBA71B5D-190E-486B-9451-D16295E70D06}" destId="{3F1A9835-4AEE-401E-9341-64E85325FA50}" srcOrd="0" destOrd="0" presId="urn:microsoft.com/office/officeart/2005/8/layout/vList2"/>
    <dgm:cxn modelId="{302D328D-5EE8-41E7-8A7D-C78072A806E0}" type="presOf" srcId="{CE83153F-19DA-4A48-8D96-E348D508B30E}" destId="{D24BB156-DD5E-4ADC-B5D7-98DE8830BDA7}" srcOrd="0" destOrd="0" presId="urn:microsoft.com/office/officeart/2005/8/layout/vList2"/>
    <dgm:cxn modelId="{C42B162B-4DAC-4214-933F-0C31A2F47177}" type="presOf" srcId="{EA7E2A1E-92C1-409F-A06A-9B412009515E}" destId="{52055C91-2DFE-4FDE-906D-349B73D99149}" srcOrd="0" destOrd="0" presId="urn:microsoft.com/office/officeart/2005/8/layout/vList2"/>
    <dgm:cxn modelId="{0DB88785-D8E3-4A54-81A4-9D6556CCE577}" srcId="{EE65B363-217E-4248-B9BF-B4925FF313DF}" destId="{CE83153F-19DA-4A48-8D96-E348D508B30E}" srcOrd="0" destOrd="0" parTransId="{1D5CA04D-3247-490D-B76E-7696C677510B}" sibTransId="{E09DA813-CADD-466A-9E96-3A5C5A0B91A3}"/>
    <dgm:cxn modelId="{797034FE-88B3-4498-AFEB-52EDC6190300}" type="presOf" srcId="{2761C865-14D1-4EBC-A03B-CE72C78E110E}" destId="{AE3A045F-E1F5-4253-844C-7CBD2F3783AB}" srcOrd="0" destOrd="0" presId="urn:microsoft.com/office/officeart/2005/8/layout/vList2"/>
    <dgm:cxn modelId="{226AC2D3-423E-4FC3-9966-79CDBC35D95D}" type="presOf" srcId="{92890DAA-2CFD-42FB-B0ED-71457EFAD4D1}" destId="{EC28A808-8143-44BA-A1CC-AC1385A617FD}" srcOrd="0" destOrd="0" presId="urn:microsoft.com/office/officeart/2005/8/layout/vList2"/>
    <dgm:cxn modelId="{343A5E15-B8E7-48CD-A68F-8FE291589ED7}" srcId="{2761C865-14D1-4EBC-A03B-CE72C78E110E}" destId="{EA7E2A1E-92C1-409F-A06A-9B412009515E}" srcOrd="0" destOrd="0" parTransId="{F094A473-4F52-425D-B735-95C80E81EB69}" sibTransId="{C08BF22A-4B91-4099-9B3B-6A8CB87378A5}"/>
    <dgm:cxn modelId="{73AEEB1C-7C4C-4B21-87EE-12F8CF291A0A}" srcId="{2761C865-14D1-4EBC-A03B-CE72C78E110E}" destId="{EE65B363-217E-4248-B9BF-B4925FF313DF}" srcOrd="1" destOrd="0" parTransId="{CA6CD778-ED71-40E7-BF6E-CA82ADFEB7B8}" sibTransId="{10B5AE1C-A849-4AE5-AEF2-F3FD1D6870D0}"/>
    <dgm:cxn modelId="{F6CFBB68-8050-47CC-9127-3EE6150F299F}" type="presParOf" srcId="{AE3A045F-E1F5-4253-844C-7CBD2F3783AB}" destId="{52055C91-2DFE-4FDE-906D-349B73D99149}" srcOrd="0" destOrd="0" presId="urn:microsoft.com/office/officeart/2005/8/layout/vList2"/>
    <dgm:cxn modelId="{E37DF519-F343-4FFD-88E8-AC29828AD3F5}" type="presParOf" srcId="{AE3A045F-E1F5-4253-844C-7CBD2F3783AB}" destId="{CA475140-0317-4D4C-B679-B037DE55B32F}" srcOrd="1" destOrd="0" presId="urn:microsoft.com/office/officeart/2005/8/layout/vList2"/>
    <dgm:cxn modelId="{6D720F9B-23A8-41A7-B262-5B583BA9EADE}" type="presParOf" srcId="{AE3A045F-E1F5-4253-844C-7CBD2F3783AB}" destId="{6484AE92-56C2-44EE-8904-6409BC7AD0F8}" srcOrd="2" destOrd="0" presId="urn:microsoft.com/office/officeart/2005/8/layout/vList2"/>
    <dgm:cxn modelId="{5FD3A632-4C20-444E-920E-A53ED1B777F4}" type="presParOf" srcId="{AE3A045F-E1F5-4253-844C-7CBD2F3783AB}" destId="{D24BB156-DD5E-4ADC-B5D7-98DE8830BDA7}" srcOrd="3" destOrd="0" presId="urn:microsoft.com/office/officeart/2005/8/layout/vList2"/>
    <dgm:cxn modelId="{A0C0580C-7FE9-4469-B7E5-CBC7D1595DF3}" type="presParOf" srcId="{AE3A045F-E1F5-4253-844C-7CBD2F3783AB}" destId="{68CC4271-2BFE-448C-92CF-084FA9E1F89B}" srcOrd="4" destOrd="0" presId="urn:microsoft.com/office/officeart/2005/8/layout/vList2"/>
    <dgm:cxn modelId="{4712F602-DF87-412B-A4B0-2CCE7EA54308}" type="presParOf" srcId="{AE3A045F-E1F5-4253-844C-7CBD2F3783AB}" destId="{D1447AF6-6E5A-4C32-8D36-2A22A1E14F95}" srcOrd="5" destOrd="0" presId="urn:microsoft.com/office/officeart/2005/8/layout/vList2"/>
    <dgm:cxn modelId="{19018B66-159D-42E9-88CA-EA840AFDDDB4}" type="presParOf" srcId="{AE3A045F-E1F5-4253-844C-7CBD2F3783AB}" destId="{3F1A9835-4AEE-401E-9341-64E85325FA50}" srcOrd="6" destOrd="0" presId="urn:microsoft.com/office/officeart/2005/8/layout/vList2"/>
    <dgm:cxn modelId="{E1F02448-7526-412D-8742-FB9CBF59600B}" type="presParOf" srcId="{AE3A045F-E1F5-4253-844C-7CBD2F3783AB}" destId="{EC28A808-8143-44BA-A1CC-AC1385A617FD}" srcOrd="7"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0"/>
            <a:ext cx="8229600" cy="1470025"/>
          </a:xfrm>
        </p:spPr>
        <p:txBody>
          <a:bodyPr>
            <a:normAutofit/>
          </a:bodyPr>
          <a:lstStyle/>
          <a:p>
            <a:r>
              <a:rPr lang="en-US" sz="4000" dirty="0" smtClean="0">
                <a:solidFill>
                  <a:srgbClr val="CC0099"/>
                </a:solidFill>
                <a:latin typeface="Algerian" pitchFamily="82" charset="0"/>
              </a:rPr>
              <a:t>TRANSPLANTATION IMMUNOLOGY</a:t>
            </a:r>
            <a:endParaRPr lang="en-US" sz="4000" dirty="0">
              <a:solidFill>
                <a:srgbClr val="CC0099"/>
              </a:solidFill>
              <a:latin typeface="Algerian" pitchFamily="82" charset="0"/>
            </a:endParaRPr>
          </a:p>
        </p:txBody>
      </p:sp>
      <p:sp>
        <p:nvSpPr>
          <p:cNvPr id="3" name="Subtitle 2"/>
          <p:cNvSpPr>
            <a:spLocks noGrp="1"/>
          </p:cNvSpPr>
          <p:nvPr>
            <p:ph type="subTitle" idx="1"/>
          </p:nvPr>
        </p:nvSpPr>
        <p:spPr>
          <a:xfrm>
            <a:off x="1676400" y="3733800"/>
            <a:ext cx="6400800" cy="1752600"/>
          </a:xfrm>
        </p:spPr>
        <p:txBody>
          <a:bodyPr>
            <a:normAutofit fontScale="70000" lnSpcReduction="20000"/>
          </a:bodyPr>
          <a:lstStyle/>
          <a:p>
            <a:pPr algn="r"/>
            <a:r>
              <a:rPr lang="en-US" dirty="0" smtClean="0"/>
              <a:t>Dr P. Mary </a:t>
            </a:r>
            <a:r>
              <a:rPr lang="en-US" dirty="0" err="1" smtClean="0"/>
              <a:t>Anupama</a:t>
            </a:r>
            <a:endParaRPr lang="en-US" dirty="0" smtClean="0"/>
          </a:p>
          <a:p>
            <a:pPr algn="r"/>
            <a:r>
              <a:rPr lang="en-US" dirty="0" smtClean="0"/>
              <a:t>Assistant Professor</a:t>
            </a:r>
          </a:p>
          <a:p>
            <a:pPr algn="r"/>
            <a:r>
              <a:rPr lang="en-US" dirty="0" smtClean="0"/>
              <a:t>Dept. of Biochemistry</a:t>
            </a:r>
          </a:p>
          <a:p>
            <a:pPr algn="r"/>
            <a:r>
              <a:rPr lang="en-US" dirty="0" smtClean="0"/>
              <a:t>St. Joseph’s college for Women (A)</a:t>
            </a:r>
          </a:p>
          <a:p>
            <a:pPr algn="r"/>
            <a:r>
              <a:rPr lang="en-US" dirty="0" smtClean="0"/>
              <a:t>Visakhapatnam</a:t>
            </a:r>
            <a:endParaRPr lang="en-US" dirty="0"/>
          </a:p>
        </p:txBody>
      </p:sp>
      <p:pic>
        <p:nvPicPr>
          <p:cNvPr id="1026" name="Picture 2" descr="Image result for types of grafts"/>
          <p:cNvPicPr>
            <a:picLocks noChangeAspect="1" noChangeArrowheads="1"/>
          </p:cNvPicPr>
          <p:nvPr/>
        </p:nvPicPr>
        <p:blipFill>
          <a:blip r:embed="rId2"/>
          <a:srcRect/>
          <a:stretch>
            <a:fillRect/>
          </a:stretch>
        </p:blipFill>
        <p:spPr bwMode="auto">
          <a:xfrm>
            <a:off x="762000" y="4038600"/>
            <a:ext cx="2209800" cy="1941041"/>
          </a:xfrm>
          <a:prstGeom prst="rect">
            <a:avLst/>
          </a:prstGeom>
          <a:noFill/>
        </p:spPr>
      </p:pic>
      <p:pic>
        <p:nvPicPr>
          <p:cNvPr id="5" name="Picture 6" descr="Image result for saint joseph college visakhapatnam logo"/>
          <p:cNvPicPr>
            <a:picLocks noChangeAspect="1" noChangeArrowheads="1"/>
          </p:cNvPicPr>
          <p:nvPr/>
        </p:nvPicPr>
        <p:blipFill>
          <a:blip r:embed="rId3"/>
          <a:srcRect/>
          <a:stretch>
            <a:fillRect/>
          </a:stretch>
        </p:blipFill>
        <p:spPr bwMode="auto">
          <a:xfrm>
            <a:off x="3657600" y="1981200"/>
            <a:ext cx="1732421" cy="19050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4580" name="Picture 4" descr="Image result for allograft rejection kuby"/>
          <p:cNvPicPr>
            <a:picLocks noChangeAspect="1" noChangeArrowheads="1"/>
          </p:cNvPicPr>
          <p:nvPr/>
        </p:nvPicPr>
        <p:blipFill>
          <a:blip r:embed="rId2"/>
          <a:srcRect/>
          <a:stretch>
            <a:fillRect/>
          </a:stretch>
        </p:blipFill>
        <p:spPr bwMode="auto">
          <a:xfrm>
            <a:off x="0" y="336091"/>
            <a:ext cx="9144000" cy="6521909"/>
          </a:xfrm>
          <a:prstGeom prst="rect">
            <a:avLst/>
          </a:prstGeom>
          <a:noFill/>
        </p:spPr>
      </p:pic>
      <p:sp>
        <p:nvSpPr>
          <p:cNvPr id="6" name="TextBox 5"/>
          <p:cNvSpPr txBox="1"/>
          <p:nvPr/>
        </p:nvSpPr>
        <p:spPr>
          <a:xfrm>
            <a:off x="6477000" y="5791200"/>
            <a:ext cx="2133600" cy="646331"/>
          </a:xfrm>
          <a:prstGeom prst="rect">
            <a:avLst/>
          </a:prstGeom>
          <a:noFill/>
        </p:spPr>
        <p:txBody>
          <a:bodyPr wrap="square" rtlCol="0">
            <a:spAutoFit/>
          </a:bodyPr>
          <a:lstStyle/>
          <a:p>
            <a:r>
              <a:rPr lang="en-US" dirty="0" smtClean="0"/>
              <a:t>ALLOGRAFT REJECTION</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1066800" y="685800"/>
            <a:ext cx="2163554" cy="1752600"/>
          </a:xfrm>
          <a:prstGeom prst="rect">
            <a:avLst/>
          </a:prstGeom>
          <a:noFill/>
          <a:ln w="9525">
            <a:noFill/>
            <a:miter lim="800000"/>
            <a:headEnd/>
            <a:tailEnd/>
          </a:ln>
          <a:effectLst/>
        </p:spPr>
      </p:pic>
      <p:sp>
        <p:nvSpPr>
          <p:cNvPr id="4" name="TextBox 3"/>
          <p:cNvSpPr txBox="1"/>
          <p:nvPr/>
        </p:nvSpPr>
        <p:spPr>
          <a:xfrm>
            <a:off x="1066800" y="2590800"/>
            <a:ext cx="2438400" cy="369332"/>
          </a:xfrm>
          <a:prstGeom prst="rect">
            <a:avLst/>
          </a:prstGeom>
          <a:noFill/>
        </p:spPr>
        <p:txBody>
          <a:bodyPr wrap="square" rtlCol="0">
            <a:spAutoFit/>
          </a:bodyPr>
          <a:lstStyle/>
          <a:p>
            <a:r>
              <a:rPr lang="en-US" dirty="0" smtClean="0"/>
              <a:t>Corneal graft rejection</a:t>
            </a:r>
            <a:endParaRPr lang="en-US" dirty="0"/>
          </a:p>
        </p:txBody>
      </p:sp>
      <p:pic>
        <p:nvPicPr>
          <p:cNvPr id="1028" name="Picture 4"/>
          <p:cNvPicPr>
            <a:picLocks noChangeAspect="1" noChangeArrowheads="1"/>
          </p:cNvPicPr>
          <p:nvPr/>
        </p:nvPicPr>
        <p:blipFill>
          <a:blip r:embed="rId3"/>
          <a:srcRect/>
          <a:stretch>
            <a:fillRect/>
          </a:stretch>
        </p:blipFill>
        <p:spPr bwMode="auto">
          <a:xfrm>
            <a:off x="3810000" y="685800"/>
            <a:ext cx="3581400" cy="1647825"/>
          </a:xfrm>
          <a:prstGeom prst="rect">
            <a:avLst/>
          </a:prstGeom>
          <a:noFill/>
          <a:ln w="9525">
            <a:noFill/>
            <a:miter lim="800000"/>
            <a:headEnd/>
            <a:tailEnd/>
          </a:ln>
          <a:effectLst/>
        </p:spPr>
      </p:pic>
      <p:sp>
        <p:nvSpPr>
          <p:cNvPr id="6" name="TextBox 5"/>
          <p:cNvSpPr txBox="1"/>
          <p:nvPr/>
        </p:nvSpPr>
        <p:spPr>
          <a:xfrm>
            <a:off x="3886200" y="2514600"/>
            <a:ext cx="3581400" cy="369332"/>
          </a:xfrm>
          <a:prstGeom prst="rect">
            <a:avLst/>
          </a:prstGeom>
          <a:noFill/>
        </p:spPr>
        <p:txBody>
          <a:bodyPr wrap="square" rtlCol="0">
            <a:spAutoFit/>
          </a:bodyPr>
          <a:lstStyle/>
          <a:p>
            <a:r>
              <a:rPr lang="en-US" dirty="0" smtClean="0"/>
              <a:t>Partial skin graft rejection</a:t>
            </a:r>
            <a:endParaRPr lang="en-US" dirty="0"/>
          </a:p>
        </p:txBody>
      </p:sp>
      <p:pic>
        <p:nvPicPr>
          <p:cNvPr id="1029" name="Picture 5"/>
          <p:cNvPicPr>
            <a:picLocks noChangeAspect="1" noChangeArrowheads="1"/>
          </p:cNvPicPr>
          <p:nvPr/>
        </p:nvPicPr>
        <p:blipFill>
          <a:blip r:embed="rId4"/>
          <a:srcRect/>
          <a:stretch>
            <a:fillRect/>
          </a:stretch>
        </p:blipFill>
        <p:spPr bwMode="auto">
          <a:xfrm>
            <a:off x="3276600" y="3276600"/>
            <a:ext cx="2438400" cy="2325511"/>
          </a:xfrm>
          <a:prstGeom prst="rect">
            <a:avLst/>
          </a:prstGeom>
          <a:noFill/>
          <a:ln w="9525">
            <a:noFill/>
            <a:miter lim="800000"/>
            <a:headEnd/>
            <a:tailEnd/>
          </a:ln>
          <a:effectLst/>
        </p:spPr>
      </p:pic>
      <p:sp>
        <p:nvSpPr>
          <p:cNvPr id="8" name="TextBox 7"/>
          <p:cNvSpPr txBox="1"/>
          <p:nvPr/>
        </p:nvSpPr>
        <p:spPr>
          <a:xfrm>
            <a:off x="3352800" y="5715000"/>
            <a:ext cx="2743200" cy="381000"/>
          </a:xfrm>
          <a:prstGeom prst="rect">
            <a:avLst/>
          </a:prstGeom>
          <a:noFill/>
        </p:spPr>
        <p:txBody>
          <a:bodyPr wrap="square" rtlCol="0">
            <a:spAutoFit/>
          </a:bodyPr>
          <a:lstStyle/>
          <a:p>
            <a:r>
              <a:rPr lang="en-US" dirty="0" smtClean="0"/>
              <a:t>Hyper acute rejection</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C0099"/>
                </a:solidFill>
              </a:rPr>
              <a:t>Role of T cells in Graft rejection</a:t>
            </a:r>
            <a:endParaRPr lang="en-US" dirty="0">
              <a:solidFill>
                <a:srgbClr val="CC0099"/>
              </a:solidFill>
            </a:endParaRPr>
          </a:p>
        </p:txBody>
      </p:sp>
      <p:sp>
        <p:nvSpPr>
          <p:cNvPr id="3" name="Content Placeholder 2"/>
          <p:cNvSpPr>
            <a:spLocks noGrp="1"/>
          </p:cNvSpPr>
          <p:nvPr>
            <p:ph idx="1"/>
          </p:nvPr>
        </p:nvSpPr>
        <p:spPr/>
        <p:txBody>
          <a:bodyPr>
            <a:normAutofit fontScale="92500" lnSpcReduction="10000"/>
          </a:bodyPr>
          <a:lstStyle/>
          <a:p>
            <a:pPr algn="just">
              <a:buNone/>
            </a:pPr>
            <a:r>
              <a:rPr lang="en-US" dirty="0" smtClean="0">
                <a:solidFill>
                  <a:srgbClr val="333300"/>
                </a:solidFill>
              </a:rPr>
              <a:t>In 1950, </a:t>
            </a:r>
            <a:r>
              <a:rPr lang="en-US" dirty="0" err="1" smtClean="0">
                <a:solidFill>
                  <a:srgbClr val="333300"/>
                </a:solidFill>
              </a:rPr>
              <a:t>Avrion</a:t>
            </a:r>
            <a:r>
              <a:rPr lang="en-US" dirty="0" smtClean="0">
                <a:solidFill>
                  <a:srgbClr val="333300"/>
                </a:solidFill>
              </a:rPr>
              <a:t> </a:t>
            </a:r>
            <a:r>
              <a:rPr lang="en-US" dirty="0" err="1" smtClean="0">
                <a:solidFill>
                  <a:srgbClr val="333300"/>
                </a:solidFill>
              </a:rPr>
              <a:t>Mitchison</a:t>
            </a:r>
            <a:r>
              <a:rPr lang="en-US" dirty="0" smtClean="0">
                <a:solidFill>
                  <a:srgbClr val="333300"/>
                </a:solidFill>
              </a:rPr>
              <a:t> showed that serum Abs</a:t>
            </a:r>
          </a:p>
          <a:p>
            <a:pPr algn="just">
              <a:buNone/>
            </a:pPr>
            <a:r>
              <a:rPr lang="en-US" dirty="0" smtClean="0">
                <a:solidFill>
                  <a:srgbClr val="333300"/>
                </a:solidFill>
              </a:rPr>
              <a:t>have no role in graft rejection. Only lymphocytes could transfer allograft immunity.</a:t>
            </a:r>
          </a:p>
          <a:p>
            <a:pPr algn="just">
              <a:buNone/>
            </a:pPr>
            <a:r>
              <a:rPr lang="en-US" dirty="0" err="1" smtClean="0">
                <a:solidFill>
                  <a:srgbClr val="FF0000"/>
                </a:solidFill>
              </a:rPr>
              <a:t>Eg</a:t>
            </a:r>
            <a:r>
              <a:rPr lang="en-US" dirty="0" smtClean="0">
                <a:solidFill>
                  <a:srgbClr val="FF0000"/>
                </a:solidFill>
              </a:rPr>
              <a:t>: In nude mice which lack us thymus, both </a:t>
            </a:r>
            <a:r>
              <a:rPr lang="en-US" dirty="0" err="1" smtClean="0">
                <a:solidFill>
                  <a:srgbClr val="FF0000"/>
                </a:solidFill>
              </a:rPr>
              <a:t>allografts</a:t>
            </a:r>
            <a:r>
              <a:rPr lang="en-US" dirty="0" smtClean="0">
                <a:solidFill>
                  <a:srgbClr val="FF0000"/>
                </a:solidFill>
              </a:rPr>
              <a:t> and </a:t>
            </a:r>
            <a:r>
              <a:rPr lang="en-US" dirty="0" err="1" smtClean="0">
                <a:solidFill>
                  <a:srgbClr val="FF0000"/>
                </a:solidFill>
              </a:rPr>
              <a:t>xenografts</a:t>
            </a:r>
            <a:r>
              <a:rPr lang="en-US" dirty="0" smtClean="0">
                <a:solidFill>
                  <a:srgbClr val="FF0000"/>
                </a:solidFill>
              </a:rPr>
              <a:t> are accepted.</a:t>
            </a:r>
          </a:p>
          <a:p>
            <a:pPr algn="just">
              <a:buNone/>
            </a:pPr>
            <a:r>
              <a:rPr lang="en-US" dirty="0" smtClean="0">
                <a:solidFill>
                  <a:srgbClr val="002060"/>
                </a:solidFill>
              </a:rPr>
              <a:t>Thymus is the site for T cell development and maturation. </a:t>
            </a:r>
          </a:p>
          <a:p>
            <a:pPr algn="just">
              <a:buNone/>
            </a:pPr>
            <a:r>
              <a:rPr lang="en-US" dirty="0" smtClean="0"/>
              <a:t>Since thymus is not there, no T cell development is there and hence grafts are accepted.</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CC0099"/>
                </a:solidFill>
              </a:rPr>
              <a:t>Transfer of T cell, transfers memory for graft rejection</a:t>
            </a:r>
            <a:endParaRPr lang="en-US" dirty="0">
              <a:solidFill>
                <a:srgbClr val="CC0099"/>
              </a:solidFill>
            </a:endParaRPr>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srcRect/>
          <a:stretch>
            <a:fillRect/>
          </a:stretch>
        </p:blipFill>
        <p:spPr bwMode="auto">
          <a:xfrm>
            <a:off x="457200" y="1676400"/>
            <a:ext cx="8077200" cy="4724400"/>
          </a:xfrm>
          <a:prstGeom prst="rect">
            <a:avLst/>
          </a:prstGeom>
          <a:noFill/>
          <a:ln w="9525">
            <a:noFill/>
            <a:miter lim="800000"/>
            <a:headEnd/>
            <a:tailEnd/>
          </a:ln>
          <a:effectLst/>
        </p:spPr>
      </p:pic>
      <p:sp>
        <p:nvSpPr>
          <p:cNvPr id="5" name="Rectangle 4"/>
          <p:cNvSpPr/>
          <p:nvPr/>
        </p:nvSpPr>
        <p:spPr>
          <a:xfrm rot="20698826">
            <a:off x="14982" y="4159455"/>
            <a:ext cx="3466191" cy="2585323"/>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Hence role of T cell is confirmed</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915400" cy="1143000"/>
          </a:xfrm>
        </p:spPr>
        <p:txBody>
          <a:bodyPr>
            <a:normAutofit/>
          </a:bodyPr>
          <a:lstStyle/>
          <a:p>
            <a:r>
              <a:rPr lang="en-US" sz="3200" dirty="0" smtClean="0"/>
              <a:t>Confirmation of role of </a:t>
            </a:r>
            <a:r>
              <a:rPr lang="en-US" sz="3200" dirty="0" err="1" smtClean="0"/>
              <a:t>T</a:t>
            </a:r>
            <a:r>
              <a:rPr lang="en-US" sz="2800" dirty="0" err="1" smtClean="0"/>
              <a:t>c</a:t>
            </a:r>
            <a:r>
              <a:rPr lang="en-US" sz="3200" dirty="0" smtClean="0"/>
              <a:t> cells and T</a:t>
            </a:r>
            <a:r>
              <a:rPr lang="en-US" sz="1800" dirty="0" smtClean="0"/>
              <a:t>H</a:t>
            </a:r>
            <a:r>
              <a:rPr lang="en-US" sz="3200" dirty="0" smtClean="0"/>
              <a:t> cells</a:t>
            </a:r>
            <a:endParaRPr lang="en-US" sz="3200" dirty="0"/>
          </a:p>
        </p:txBody>
      </p:sp>
      <p:sp>
        <p:nvSpPr>
          <p:cNvPr id="3" name="Content Placeholder 2"/>
          <p:cNvSpPr>
            <a:spLocks noGrp="1"/>
          </p:cNvSpPr>
          <p:nvPr>
            <p:ph idx="1"/>
          </p:nvPr>
        </p:nvSpPr>
        <p:spPr/>
        <p:txBody>
          <a:bodyPr/>
          <a:lstStyle/>
          <a:p>
            <a:endParaRPr lang="en-US" dirty="0"/>
          </a:p>
        </p:txBody>
      </p:sp>
      <p:pic>
        <p:nvPicPr>
          <p:cNvPr id="26626" name="Picture 2"/>
          <p:cNvPicPr>
            <a:picLocks noChangeAspect="1" noChangeArrowheads="1"/>
          </p:cNvPicPr>
          <p:nvPr/>
        </p:nvPicPr>
        <p:blipFill>
          <a:blip r:embed="rId2"/>
          <a:srcRect/>
          <a:stretch>
            <a:fillRect/>
          </a:stretch>
        </p:blipFill>
        <p:spPr bwMode="auto">
          <a:xfrm>
            <a:off x="609600" y="2058744"/>
            <a:ext cx="8001000" cy="3656256"/>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C0099"/>
                </a:solidFill>
              </a:rPr>
              <a:t>Role of MHC in allograft acceptance:</a:t>
            </a:r>
            <a:endParaRPr lang="en-US" dirty="0">
              <a:solidFill>
                <a:srgbClr val="CC0099"/>
              </a:solidFill>
            </a:endParaRPr>
          </a:p>
        </p:txBody>
      </p:sp>
      <p:sp>
        <p:nvSpPr>
          <p:cNvPr id="3" name="Content Placeholder 2"/>
          <p:cNvSpPr>
            <a:spLocks noGrp="1"/>
          </p:cNvSpPr>
          <p:nvPr>
            <p:ph idx="1"/>
          </p:nvPr>
        </p:nvSpPr>
        <p:spPr/>
        <p:txBody>
          <a:bodyPr/>
          <a:lstStyle/>
          <a:p>
            <a:endParaRPr lang="en-US"/>
          </a:p>
        </p:txBody>
      </p:sp>
      <p:pic>
        <p:nvPicPr>
          <p:cNvPr id="15362" name="Picture 2" descr="Image result for transplantation immunology"/>
          <p:cNvPicPr>
            <a:picLocks noChangeAspect="1" noChangeArrowheads="1"/>
          </p:cNvPicPr>
          <p:nvPr/>
        </p:nvPicPr>
        <p:blipFill>
          <a:blip r:embed="rId2"/>
          <a:srcRect/>
          <a:stretch>
            <a:fillRect/>
          </a:stretch>
        </p:blipFill>
        <p:spPr bwMode="auto">
          <a:xfrm>
            <a:off x="457200" y="1295400"/>
            <a:ext cx="8396376" cy="55626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dirty="0" smtClean="0">
                <a:solidFill>
                  <a:srgbClr val="CC0099"/>
                </a:solidFill>
              </a:rPr>
              <a:t>Role of HLA</a:t>
            </a:r>
            <a:endParaRPr lang="en-US" dirty="0">
              <a:solidFill>
                <a:srgbClr val="CC0099"/>
              </a:solidFill>
            </a:endParaRPr>
          </a:p>
        </p:txBody>
      </p:sp>
      <p:sp>
        <p:nvSpPr>
          <p:cNvPr id="3" name="Content Placeholder 2"/>
          <p:cNvSpPr>
            <a:spLocks noGrp="1"/>
          </p:cNvSpPr>
          <p:nvPr>
            <p:ph idx="1"/>
          </p:nvPr>
        </p:nvSpPr>
        <p:spPr>
          <a:xfrm>
            <a:off x="228600" y="1066800"/>
            <a:ext cx="8915400" cy="4525963"/>
          </a:xfrm>
        </p:spPr>
        <p:txBody>
          <a:bodyPr/>
          <a:lstStyle/>
          <a:p>
            <a:pPr algn="just">
              <a:buNone/>
            </a:pPr>
            <a:r>
              <a:rPr lang="en-US" dirty="0" smtClean="0">
                <a:solidFill>
                  <a:srgbClr val="002060"/>
                </a:solidFill>
              </a:rPr>
              <a:t>There are 40 different loci for HLA which are responsible for allograft rejection reactions.</a:t>
            </a:r>
          </a:p>
          <a:p>
            <a:pPr algn="just">
              <a:buNone/>
            </a:pPr>
            <a:endParaRPr lang="en-US" dirty="0" smtClean="0">
              <a:solidFill>
                <a:srgbClr val="002060"/>
              </a:solidFill>
            </a:endParaRPr>
          </a:p>
          <a:p>
            <a:pPr algn="just">
              <a:buNone/>
            </a:pPr>
            <a:r>
              <a:rPr lang="en-US" dirty="0" smtClean="0">
                <a:solidFill>
                  <a:srgbClr val="002060"/>
                </a:solidFill>
              </a:rPr>
              <a:t>In out bred populations, a high degree of  polymorphism is exhibited at each MHC locus and hence </a:t>
            </a:r>
            <a:r>
              <a:rPr lang="en-US" dirty="0" err="1" smtClean="0">
                <a:solidFill>
                  <a:srgbClr val="002060"/>
                </a:solidFill>
              </a:rPr>
              <a:t>heterozygosity</a:t>
            </a:r>
            <a:r>
              <a:rPr lang="en-US" dirty="0" smtClean="0">
                <a:solidFill>
                  <a:srgbClr val="002060"/>
                </a:solidFill>
              </a:rPr>
              <a:t>. There is only 25% chance that two off springs will inherit identical MHC </a:t>
            </a:r>
            <a:r>
              <a:rPr lang="en-US" dirty="0" err="1" smtClean="0">
                <a:solidFill>
                  <a:srgbClr val="002060"/>
                </a:solidFill>
              </a:rPr>
              <a:t>haplotypes</a:t>
            </a:r>
            <a:r>
              <a:rPr lang="en-US" dirty="0" smtClean="0">
                <a:solidFill>
                  <a:srgbClr val="002060"/>
                </a:solidFill>
              </a:rPr>
              <a:t>.</a:t>
            </a:r>
            <a:endParaRPr lang="en-US" dirty="0">
              <a:solidFill>
                <a:srgbClr val="002060"/>
              </a:solidFill>
            </a:endParaRPr>
          </a:p>
        </p:txBody>
      </p:sp>
      <p:pic>
        <p:nvPicPr>
          <p:cNvPr id="14337" name="Picture 1"/>
          <p:cNvPicPr>
            <a:picLocks noChangeAspect="1" noChangeArrowheads="1"/>
          </p:cNvPicPr>
          <p:nvPr/>
        </p:nvPicPr>
        <p:blipFill>
          <a:blip r:embed="rId2" cstate="print"/>
          <a:srcRect/>
          <a:stretch>
            <a:fillRect/>
          </a:stretch>
        </p:blipFill>
        <p:spPr bwMode="auto">
          <a:xfrm>
            <a:off x="5715000" y="4953000"/>
            <a:ext cx="2589925" cy="13001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solidFill>
                  <a:srgbClr val="CC0099"/>
                </a:solidFill>
              </a:rPr>
              <a:t>Cell mediated graft rejection</a:t>
            </a:r>
            <a:endParaRPr lang="en-US" dirty="0">
              <a:solidFill>
                <a:srgbClr val="CC0099"/>
              </a:solidFill>
            </a:endParaRPr>
          </a:p>
        </p:txBody>
      </p:sp>
      <p:sp>
        <p:nvSpPr>
          <p:cNvPr id="3" name="Content Placeholder 2"/>
          <p:cNvSpPr>
            <a:spLocks noGrp="1"/>
          </p:cNvSpPr>
          <p:nvPr>
            <p:ph idx="1"/>
          </p:nvPr>
        </p:nvSpPr>
        <p:spPr>
          <a:xfrm>
            <a:off x="0" y="1371600"/>
            <a:ext cx="8839200" cy="4953000"/>
          </a:xfrm>
        </p:spPr>
        <p:txBody>
          <a:bodyPr>
            <a:normAutofit/>
          </a:bodyPr>
          <a:lstStyle/>
          <a:p>
            <a:pPr algn="just">
              <a:buNone/>
            </a:pPr>
            <a:r>
              <a:rPr lang="en-US" dirty="0" smtClean="0">
                <a:solidFill>
                  <a:srgbClr val="002060"/>
                </a:solidFill>
              </a:rPr>
              <a:t>This is primarily due to MHC molecules (</a:t>
            </a:r>
            <a:r>
              <a:rPr lang="en-US" dirty="0" err="1" smtClean="0">
                <a:solidFill>
                  <a:srgbClr val="002060"/>
                </a:solidFill>
              </a:rPr>
              <a:t>alloantigens</a:t>
            </a:r>
            <a:r>
              <a:rPr lang="en-US" dirty="0" smtClean="0">
                <a:solidFill>
                  <a:srgbClr val="002060"/>
                </a:solidFill>
              </a:rPr>
              <a:t>) expressed on cells of the graft. The process of rejection occurs in two stages.</a:t>
            </a:r>
          </a:p>
          <a:p>
            <a:pPr algn="just">
              <a:buNone/>
            </a:pPr>
            <a:r>
              <a:rPr lang="en-US" dirty="0" smtClean="0">
                <a:solidFill>
                  <a:srgbClr val="002060"/>
                </a:solidFill>
              </a:rPr>
              <a:t>1. </a:t>
            </a:r>
            <a:r>
              <a:rPr lang="en-US" dirty="0" smtClean="0">
                <a:solidFill>
                  <a:srgbClr val="CC0099"/>
                </a:solidFill>
              </a:rPr>
              <a:t>Sensitization phase: </a:t>
            </a:r>
            <a:r>
              <a:rPr lang="en-US" dirty="0" smtClean="0">
                <a:solidFill>
                  <a:schemeClr val="accent2">
                    <a:lumMod val="50000"/>
                  </a:schemeClr>
                </a:solidFill>
              </a:rPr>
              <a:t>In this phase Ag-reactive lymphocytes of the recipient proliferate in response to MHC present on the graft.</a:t>
            </a:r>
          </a:p>
          <a:p>
            <a:pPr algn="just">
              <a:buNone/>
            </a:pPr>
            <a:r>
              <a:rPr lang="en-US" dirty="0" smtClean="0">
                <a:solidFill>
                  <a:srgbClr val="002060"/>
                </a:solidFill>
              </a:rPr>
              <a:t>2. </a:t>
            </a:r>
            <a:r>
              <a:rPr lang="en-US" dirty="0" err="1" smtClean="0">
                <a:solidFill>
                  <a:srgbClr val="CC0099"/>
                </a:solidFill>
              </a:rPr>
              <a:t>Effector</a:t>
            </a:r>
            <a:r>
              <a:rPr lang="en-US" dirty="0" smtClean="0">
                <a:solidFill>
                  <a:srgbClr val="CC0099"/>
                </a:solidFill>
              </a:rPr>
              <a:t> stage</a:t>
            </a:r>
            <a:r>
              <a:rPr lang="en-US" dirty="0" smtClean="0">
                <a:solidFill>
                  <a:srgbClr val="002060"/>
                </a:solidFill>
              </a:rPr>
              <a:t>: In this phase, immune destruction of the graft will take place.</a:t>
            </a:r>
            <a:endParaRPr lang="en-US" dirty="0">
              <a:solidFill>
                <a:srgbClr val="00206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8674" name="Picture 2" descr="Image result for sensitization phase of graft rejection"/>
          <p:cNvPicPr>
            <a:picLocks noChangeAspect="1" noChangeArrowheads="1"/>
          </p:cNvPicPr>
          <p:nvPr/>
        </p:nvPicPr>
        <p:blipFill>
          <a:blip r:embed="rId2"/>
          <a:srcRect/>
          <a:stretch>
            <a:fillRect/>
          </a:stretch>
        </p:blipFill>
        <p:spPr bwMode="auto">
          <a:xfrm>
            <a:off x="0" y="-1"/>
            <a:ext cx="9144000" cy="6858001"/>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C0099"/>
                </a:solidFill>
              </a:rPr>
              <a:t>Clinical manifestations of graft rejection</a:t>
            </a:r>
            <a:endParaRPr lang="en-US" dirty="0">
              <a:solidFill>
                <a:srgbClr val="CC0099"/>
              </a:solidFill>
            </a:endParaRPr>
          </a:p>
        </p:txBody>
      </p:sp>
      <p:sp>
        <p:nvSpPr>
          <p:cNvPr id="3" name="Content Placeholder 2"/>
          <p:cNvSpPr>
            <a:spLocks noGrp="1"/>
          </p:cNvSpPr>
          <p:nvPr>
            <p:ph idx="1"/>
          </p:nvPr>
        </p:nvSpPr>
        <p:spPr>
          <a:xfrm>
            <a:off x="457200" y="1600201"/>
            <a:ext cx="8229600" cy="1295400"/>
          </a:xfrm>
        </p:spPr>
        <p:txBody>
          <a:bodyPr>
            <a:normAutofit fontScale="92500" lnSpcReduction="20000"/>
          </a:bodyPr>
          <a:lstStyle/>
          <a:p>
            <a:pPr algn="just">
              <a:buNone/>
            </a:pPr>
            <a:r>
              <a:rPr lang="en-US" dirty="0" smtClean="0"/>
              <a:t>a. </a:t>
            </a:r>
            <a:r>
              <a:rPr lang="en-US" dirty="0" err="1" smtClean="0"/>
              <a:t>Hyperacute</a:t>
            </a:r>
            <a:r>
              <a:rPr lang="en-US" dirty="0" smtClean="0"/>
              <a:t> rejections: They are caused by preexisting host serum Antibodies specific for </a:t>
            </a:r>
            <a:r>
              <a:rPr lang="en-US" dirty="0" err="1" smtClean="0"/>
              <a:t>Ags</a:t>
            </a:r>
            <a:r>
              <a:rPr lang="en-US" dirty="0" smtClean="0"/>
              <a:t> of the graft.</a:t>
            </a:r>
            <a:endParaRPr lang="en-US" dirty="0"/>
          </a:p>
        </p:txBody>
      </p:sp>
      <p:pic>
        <p:nvPicPr>
          <p:cNvPr id="27649" name="Picture 1"/>
          <p:cNvPicPr>
            <a:picLocks noChangeAspect="1" noChangeArrowheads="1"/>
          </p:cNvPicPr>
          <p:nvPr/>
        </p:nvPicPr>
        <p:blipFill>
          <a:blip r:embed="rId2"/>
          <a:srcRect/>
          <a:stretch>
            <a:fillRect/>
          </a:stretch>
        </p:blipFill>
        <p:spPr bwMode="auto">
          <a:xfrm>
            <a:off x="1143000" y="2760922"/>
            <a:ext cx="7162800" cy="36398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dirty="0" smtClean="0">
                <a:solidFill>
                  <a:srgbClr val="CC0099"/>
                </a:solidFill>
              </a:rPr>
              <a:t>What is Transplantation?</a:t>
            </a:r>
            <a:endParaRPr lang="en-US" dirty="0">
              <a:solidFill>
                <a:srgbClr val="CC0099"/>
              </a:solidFill>
            </a:endParaRPr>
          </a:p>
        </p:txBody>
      </p:sp>
      <p:sp>
        <p:nvSpPr>
          <p:cNvPr id="3" name="Content Placeholder 2"/>
          <p:cNvSpPr>
            <a:spLocks noGrp="1"/>
          </p:cNvSpPr>
          <p:nvPr>
            <p:ph idx="1"/>
          </p:nvPr>
        </p:nvSpPr>
        <p:spPr>
          <a:xfrm>
            <a:off x="304800" y="1295400"/>
            <a:ext cx="4876800" cy="5181600"/>
          </a:xfrm>
        </p:spPr>
        <p:txBody>
          <a:bodyPr>
            <a:normAutofit fontScale="85000" lnSpcReduction="10000"/>
          </a:bodyPr>
          <a:lstStyle/>
          <a:p>
            <a:pPr algn="just"/>
            <a:r>
              <a:rPr lang="en-US" b="1" dirty="0" smtClean="0">
                <a:solidFill>
                  <a:srgbClr val="CC0099"/>
                </a:solidFill>
              </a:rPr>
              <a:t>Transplantation: It may be referred to as the act of transferring cells, tissues or organs </a:t>
            </a:r>
            <a:r>
              <a:rPr lang="en-US" dirty="0" smtClean="0">
                <a:solidFill>
                  <a:srgbClr val="CC0099"/>
                </a:solidFill>
              </a:rPr>
              <a:t>form one site to another and some times from one individual to another.</a:t>
            </a:r>
          </a:p>
          <a:p>
            <a:pPr algn="just"/>
            <a:r>
              <a:rPr lang="en-US" b="1" dirty="0" smtClean="0">
                <a:solidFill>
                  <a:srgbClr val="00B050"/>
                </a:solidFill>
              </a:rPr>
              <a:t>Graft: The tissue or organ being transferred is called a graft or a transplant.</a:t>
            </a:r>
          </a:p>
          <a:p>
            <a:pPr algn="just"/>
            <a:r>
              <a:rPr lang="en-US" b="1" dirty="0" smtClean="0">
                <a:solidFill>
                  <a:srgbClr val="0070C0"/>
                </a:solidFill>
              </a:rPr>
              <a:t>Donor: The individual donating graft.</a:t>
            </a:r>
          </a:p>
          <a:p>
            <a:pPr algn="just"/>
            <a:r>
              <a:rPr lang="en-US" b="1" dirty="0" smtClean="0">
                <a:solidFill>
                  <a:srgbClr val="FF33CC"/>
                </a:solidFill>
              </a:rPr>
              <a:t>Recipient: The individual receiving graft.</a:t>
            </a:r>
            <a:endParaRPr lang="en-US" dirty="0">
              <a:solidFill>
                <a:srgbClr val="FF33CC"/>
              </a:solidFill>
            </a:endParaRPr>
          </a:p>
        </p:txBody>
      </p:sp>
      <p:pic>
        <p:nvPicPr>
          <p:cNvPr id="16385" name="Picture 1"/>
          <p:cNvPicPr>
            <a:picLocks noChangeAspect="1" noChangeArrowheads="1"/>
          </p:cNvPicPr>
          <p:nvPr/>
        </p:nvPicPr>
        <p:blipFill>
          <a:blip r:embed="rId2"/>
          <a:srcRect/>
          <a:stretch>
            <a:fillRect/>
          </a:stretch>
        </p:blipFill>
        <p:spPr bwMode="auto">
          <a:xfrm>
            <a:off x="5638800" y="1295400"/>
            <a:ext cx="2819400" cy="4704661"/>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6865" name="Picture 1"/>
          <p:cNvPicPr>
            <a:picLocks noChangeAspect="1" noChangeArrowheads="1"/>
          </p:cNvPicPr>
          <p:nvPr/>
        </p:nvPicPr>
        <p:blipFill>
          <a:blip r:embed="rId2">
            <a:lum bright="10000" contrast="-20000"/>
          </a:blip>
          <a:srcRect/>
          <a:stretch>
            <a:fillRect/>
          </a:stretch>
        </p:blipFill>
        <p:spPr bwMode="auto">
          <a:xfrm>
            <a:off x="56445" y="381000"/>
            <a:ext cx="8805334" cy="5943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8839200" cy="6172200"/>
          </a:xfrm>
        </p:spPr>
        <p:txBody>
          <a:bodyPr/>
          <a:lstStyle/>
          <a:p>
            <a:pPr algn="just">
              <a:buNone/>
            </a:pPr>
            <a:r>
              <a:rPr lang="en-US" b="1" dirty="0" smtClean="0">
                <a:solidFill>
                  <a:srgbClr val="FF0000"/>
                </a:solidFill>
              </a:rPr>
              <a:t>2. Acute rejection: Within 10days graft is rejected. </a:t>
            </a:r>
            <a:r>
              <a:rPr lang="en-US" dirty="0" smtClean="0">
                <a:solidFill>
                  <a:srgbClr val="FF0000"/>
                </a:solidFill>
              </a:rPr>
              <a:t>Massive infiltration of macrophages and lymphocytes by T</a:t>
            </a:r>
            <a:r>
              <a:rPr lang="en-US" sz="2400" dirty="0" smtClean="0">
                <a:solidFill>
                  <a:srgbClr val="FF0000"/>
                </a:solidFill>
              </a:rPr>
              <a:t>H </a:t>
            </a:r>
            <a:r>
              <a:rPr lang="en-US" dirty="0" smtClean="0">
                <a:solidFill>
                  <a:srgbClr val="FF0000"/>
                </a:solidFill>
              </a:rPr>
              <a:t>cells takes place. Their activation and proliferation leads to graft rejection.</a:t>
            </a:r>
          </a:p>
          <a:p>
            <a:pPr algn="just">
              <a:buNone/>
            </a:pPr>
            <a:endParaRPr lang="en-US" dirty="0" smtClean="0">
              <a:solidFill>
                <a:srgbClr val="FF0000"/>
              </a:solidFill>
            </a:endParaRPr>
          </a:p>
          <a:p>
            <a:pPr algn="just">
              <a:buNone/>
            </a:pPr>
            <a:endParaRPr lang="en-US" dirty="0" smtClean="0">
              <a:solidFill>
                <a:srgbClr val="FF0000"/>
              </a:solidFill>
            </a:endParaRPr>
          </a:p>
          <a:p>
            <a:pPr algn="just">
              <a:buNone/>
            </a:pPr>
            <a:r>
              <a:rPr lang="en-US" b="1" dirty="0" smtClean="0">
                <a:solidFill>
                  <a:srgbClr val="002060"/>
                </a:solidFill>
              </a:rPr>
              <a:t>3. Chronic rejection: It develops in months or years. </a:t>
            </a:r>
            <a:r>
              <a:rPr lang="en-US" dirty="0" smtClean="0">
                <a:solidFill>
                  <a:srgbClr val="002060"/>
                </a:solidFill>
              </a:rPr>
              <a:t>It includes both </a:t>
            </a:r>
            <a:r>
              <a:rPr lang="en-US" dirty="0" err="1" smtClean="0">
                <a:solidFill>
                  <a:srgbClr val="002060"/>
                </a:solidFill>
              </a:rPr>
              <a:t>humoral</a:t>
            </a:r>
            <a:r>
              <a:rPr lang="en-US" dirty="0" smtClean="0">
                <a:solidFill>
                  <a:srgbClr val="002060"/>
                </a:solidFill>
              </a:rPr>
              <a:t> and cell mediated responses by the recipient</a:t>
            </a:r>
            <a:r>
              <a:rPr lang="en-US" dirty="0" smtClean="0"/>
              <a:t>.</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333300"/>
                </a:solidFill>
              </a:rPr>
              <a:t>Tests to avoid graft rejection</a:t>
            </a:r>
            <a:endParaRPr lang="en-US" dirty="0">
              <a:solidFill>
                <a:srgbClr val="333300"/>
              </a:solidFill>
            </a:endParaRPr>
          </a:p>
        </p:txBody>
      </p:sp>
      <p:sp>
        <p:nvSpPr>
          <p:cNvPr id="3" name="Content Placeholder 2"/>
          <p:cNvSpPr>
            <a:spLocks noGrp="1"/>
          </p:cNvSpPr>
          <p:nvPr>
            <p:ph idx="1"/>
          </p:nvPr>
        </p:nvSpPr>
        <p:spPr/>
        <p:txBody>
          <a:bodyPr>
            <a:normAutofit fontScale="85000" lnSpcReduction="20000"/>
          </a:bodyPr>
          <a:lstStyle/>
          <a:p>
            <a:pPr>
              <a:buNone/>
            </a:pPr>
            <a:r>
              <a:rPr lang="en-US" b="1" dirty="0" smtClean="0">
                <a:solidFill>
                  <a:srgbClr val="CC0099"/>
                </a:solidFill>
              </a:rPr>
              <a:t>Tissue typing, </a:t>
            </a:r>
            <a:r>
              <a:rPr lang="en-US" b="1" dirty="0" err="1" smtClean="0">
                <a:solidFill>
                  <a:srgbClr val="CC0099"/>
                </a:solidFill>
              </a:rPr>
              <a:t>microcytotoxicity</a:t>
            </a:r>
            <a:r>
              <a:rPr lang="en-US" b="1" dirty="0" smtClean="0">
                <a:solidFill>
                  <a:srgbClr val="CC0099"/>
                </a:solidFill>
              </a:rPr>
              <a:t> tests and mixed lymphocyte </a:t>
            </a:r>
            <a:r>
              <a:rPr lang="en-US" dirty="0" smtClean="0"/>
              <a:t>reactions are carried out to prevent graft rejection and see the tissue compatibility. </a:t>
            </a:r>
          </a:p>
          <a:p>
            <a:pPr>
              <a:buNone/>
            </a:pPr>
            <a:endParaRPr lang="en-US" dirty="0" smtClean="0"/>
          </a:p>
          <a:p>
            <a:pPr>
              <a:buNone/>
            </a:pPr>
            <a:r>
              <a:rPr lang="en-US" dirty="0" smtClean="0">
                <a:solidFill>
                  <a:srgbClr val="7030A0"/>
                </a:solidFill>
              </a:rPr>
              <a:t>In kidney transplantations matching of MHC class I has little effect than that of MHC class II.</a:t>
            </a:r>
          </a:p>
          <a:p>
            <a:pPr>
              <a:buNone/>
            </a:pPr>
            <a:endParaRPr lang="en-US" dirty="0" smtClean="0"/>
          </a:p>
          <a:p>
            <a:pPr>
              <a:buNone/>
            </a:pPr>
            <a:r>
              <a:rPr lang="en-US" dirty="0" smtClean="0">
                <a:solidFill>
                  <a:schemeClr val="accent3">
                    <a:lumMod val="50000"/>
                  </a:schemeClr>
                </a:solidFill>
              </a:rPr>
              <a:t> HLA compatibility is very important in kidney and bone marrow transplantations.</a:t>
            </a:r>
          </a:p>
          <a:p>
            <a:pPr>
              <a:buNone/>
            </a:pPr>
            <a:endParaRPr lang="en-US" dirty="0" smtClean="0"/>
          </a:p>
          <a:p>
            <a:pPr>
              <a:buNone/>
            </a:pPr>
            <a:r>
              <a:rPr lang="en-US" i="1" dirty="0" smtClean="0">
                <a:solidFill>
                  <a:srgbClr val="C00000"/>
                </a:solidFill>
              </a:rPr>
              <a:t>Liver and heart may survive even with greater mismatch.</a:t>
            </a:r>
            <a:endParaRPr lang="en-US" i="1" dirty="0">
              <a:solidFill>
                <a:srgbClr val="C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Immunosuppressive Therapy</a:t>
            </a:r>
            <a:endParaRPr lang="en-US" dirty="0"/>
          </a:p>
        </p:txBody>
      </p:sp>
      <p:sp>
        <p:nvSpPr>
          <p:cNvPr id="3" name="Content Placeholder 2"/>
          <p:cNvSpPr>
            <a:spLocks noGrp="1"/>
          </p:cNvSpPr>
          <p:nvPr>
            <p:ph idx="1"/>
          </p:nvPr>
        </p:nvSpPr>
        <p:spPr/>
        <p:txBody>
          <a:bodyPr/>
          <a:lstStyle/>
          <a:p>
            <a:endParaRPr lang="en-US" dirty="0"/>
          </a:p>
        </p:txBody>
      </p:sp>
      <p:pic>
        <p:nvPicPr>
          <p:cNvPr id="33794" name="Picture 2" descr="Image result for immunosuppression therapy cartoon"/>
          <p:cNvPicPr>
            <a:picLocks noChangeAspect="1" noChangeArrowheads="1"/>
          </p:cNvPicPr>
          <p:nvPr/>
        </p:nvPicPr>
        <p:blipFill>
          <a:blip r:embed="rId2"/>
          <a:srcRect/>
          <a:stretch>
            <a:fillRect/>
          </a:stretch>
        </p:blipFill>
        <p:spPr bwMode="auto">
          <a:xfrm>
            <a:off x="2057400" y="1699427"/>
            <a:ext cx="5181600" cy="5158573"/>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458200" cy="5821363"/>
          </a:xfrm>
        </p:spPr>
        <p:txBody>
          <a:bodyPr>
            <a:normAutofit/>
          </a:bodyPr>
          <a:lstStyle/>
          <a:p>
            <a:pPr algn="just">
              <a:buNone/>
            </a:pPr>
            <a:r>
              <a:rPr lang="en-US" dirty="0" smtClean="0">
                <a:solidFill>
                  <a:srgbClr val="CC0099"/>
                </a:solidFill>
              </a:rPr>
              <a:t>1</a:t>
            </a:r>
            <a:r>
              <a:rPr lang="en-US" dirty="0" smtClean="0">
                <a:solidFill>
                  <a:srgbClr val="FF0000"/>
                </a:solidFill>
              </a:rPr>
              <a:t>. Mitotic inhibitors:</a:t>
            </a:r>
          </a:p>
          <a:p>
            <a:pPr algn="just">
              <a:buNone/>
            </a:pPr>
            <a:r>
              <a:rPr lang="en-US" dirty="0" smtClean="0">
                <a:solidFill>
                  <a:srgbClr val="002060"/>
                </a:solidFill>
              </a:rPr>
              <a:t>a. </a:t>
            </a:r>
            <a:r>
              <a:rPr lang="en-US" dirty="0" err="1" smtClean="0">
                <a:solidFill>
                  <a:srgbClr val="002060"/>
                </a:solidFill>
              </a:rPr>
              <a:t>Azathioprine</a:t>
            </a:r>
            <a:r>
              <a:rPr lang="en-US" dirty="0" smtClean="0">
                <a:solidFill>
                  <a:srgbClr val="002060"/>
                </a:solidFill>
              </a:rPr>
              <a:t>: Blocks the synthesis of </a:t>
            </a:r>
            <a:r>
              <a:rPr lang="en-US" dirty="0" err="1" smtClean="0">
                <a:solidFill>
                  <a:srgbClr val="002060"/>
                </a:solidFill>
              </a:rPr>
              <a:t>inosinic</a:t>
            </a:r>
            <a:r>
              <a:rPr lang="en-US" dirty="0" smtClean="0">
                <a:solidFill>
                  <a:srgbClr val="002060"/>
                </a:solidFill>
              </a:rPr>
              <a:t> acid, the precursor of the </a:t>
            </a:r>
            <a:r>
              <a:rPr lang="en-US" dirty="0" err="1" smtClean="0">
                <a:solidFill>
                  <a:srgbClr val="002060"/>
                </a:solidFill>
              </a:rPr>
              <a:t>purines</a:t>
            </a:r>
            <a:r>
              <a:rPr lang="en-US" dirty="0" smtClean="0">
                <a:solidFill>
                  <a:srgbClr val="002060"/>
                </a:solidFill>
              </a:rPr>
              <a:t> </a:t>
            </a:r>
            <a:r>
              <a:rPr lang="en-US" dirty="0" err="1" smtClean="0">
                <a:solidFill>
                  <a:srgbClr val="002060"/>
                </a:solidFill>
              </a:rPr>
              <a:t>adenylic</a:t>
            </a:r>
            <a:r>
              <a:rPr lang="en-US" dirty="0" smtClean="0">
                <a:solidFill>
                  <a:srgbClr val="002060"/>
                </a:solidFill>
              </a:rPr>
              <a:t> and </a:t>
            </a:r>
            <a:r>
              <a:rPr lang="en-US" dirty="0" err="1" smtClean="0">
                <a:solidFill>
                  <a:srgbClr val="002060"/>
                </a:solidFill>
              </a:rPr>
              <a:t>guanylic</a:t>
            </a:r>
            <a:r>
              <a:rPr lang="en-US" dirty="0" smtClean="0">
                <a:solidFill>
                  <a:srgbClr val="002060"/>
                </a:solidFill>
              </a:rPr>
              <a:t> acid.</a:t>
            </a:r>
          </a:p>
          <a:p>
            <a:pPr algn="just">
              <a:buNone/>
            </a:pPr>
            <a:r>
              <a:rPr lang="en-US" dirty="0" smtClean="0">
                <a:solidFill>
                  <a:srgbClr val="CC0099"/>
                </a:solidFill>
              </a:rPr>
              <a:t>b. </a:t>
            </a:r>
            <a:r>
              <a:rPr lang="en-US" dirty="0" err="1" smtClean="0">
                <a:solidFill>
                  <a:srgbClr val="CC0099"/>
                </a:solidFill>
              </a:rPr>
              <a:t>Cyclophosphamide</a:t>
            </a:r>
            <a:r>
              <a:rPr lang="en-US" dirty="0" smtClean="0">
                <a:solidFill>
                  <a:srgbClr val="CC0099"/>
                </a:solidFill>
              </a:rPr>
              <a:t>: </a:t>
            </a:r>
            <a:r>
              <a:rPr lang="en-US" dirty="0" err="1" smtClean="0">
                <a:solidFill>
                  <a:srgbClr val="CC0099"/>
                </a:solidFill>
              </a:rPr>
              <a:t>Alkylating</a:t>
            </a:r>
            <a:r>
              <a:rPr lang="en-US" dirty="0" smtClean="0">
                <a:solidFill>
                  <a:srgbClr val="CC0099"/>
                </a:solidFill>
              </a:rPr>
              <a:t> agent. Gets inserted into DNA double helix and becomes cross linked. It is effective against dividing cells</a:t>
            </a:r>
          </a:p>
          <a:p>
            <a:pPr algn="just">
              <a:buNone/>
            </a:pPr>
            <a:r>
              <a:rPr lang="en-US" dirty="0" smtClean="0">
                <a:solidFill>
                  <a:srgbClr val="002060"/>
                </a:solidFill>
              </a:rPr>
              <a:t>c. </a:t>
            </a:r>
            <a:r>
              <a:rPr lang="en-US" dirty="0" err="1" smtClean="0">
                <a:solidFill>
                  <a:srgbClr val="002060"/>
                </a:solidFill>
              </a:rPr>
              <a:t>Methotraxate</a:t>
            </a:r>
            <a:r>
              <a:rPr lang="en-US" dirty="0" smtClean="0">
                <a:solidFill>
                  <a:srgbClr val="002060"/>
                </a:solidFill>
              </a:rPr>
              <a:t>: Folic acid antagonist, these block </a:t>
            </a:r>
            <a:r>
              <a:rPr lang="en-US" dirty="0" err="1" smtClean="0">
                <a:solidFill>
                  <a:srgbClr val="002060"/>
                </a:solidFill>
              </a:rPr>
              <a:t>purine</a:t>
            </a:r>
            <a:r>
              <a:rPr lang="en-US" dirty="0" smtClean="0">
                <a:solidFill>
                  <a:srgbClr val="002060"/>
                </a:solidFill>
              </a:rPr>
              <a:t> biosynthesis. All these inhibit mitosis non-specifically, how ever a decrease in T and B cell population is observed.</a:t>
            </a:r>
            <a:endParaRPr lang="en-US" dirty="0">
              <a:solidFill>
                <a:srgbClr val="00206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382000" cy="5668963"/>
          </a:xfrm>
        </p:spPr>
        <p:txBody>
          <a:bodyPr>
            <a:normAutofit fontScale="92500"/>
          </a:bodyPr>
          <a:lstStyle/>
          <a:p>
            <a:pPr>
              <a:buNone/>
            </a:pPr>
            <a:r>
              <a:rPr lang="en-US" dirty="0" smtClean="0">
                <a:solidFill>
                  <a:schemeClr val="accent3">
                    <a:lumMod val="50000"/>
                  </a:schemeClr>
                </a:solidFill>
              </a:rPr>
              <a:t>2</a:t>
            </a:r>
            <a:r>
              <a:rPr lang="en-US" dirty="0" smtClean="0">
                <a:solidFill>
                  <a:srgbClr val="333300"/>
                </a:solidFill>
              </a:rPr>
              <a:t>. Corticosteroids- Prednisone and </a:t>
            </a:r>
            <a:r>
              <a:rPr lang="en-US" dirty="0" err="1" smtClean="0">
                <a:solidFill>
                  <a:srgbClr val="333300"/>
                </a:solidFill>
              </a:rPr>
              <a:t>dexsmethasone</a:t>
            </a:r>
            <a:r>
              <a:rPr lang="en-US" dirty="0" smtClean="0">
                <a:solidFill>
                  <a:srgbClr val="333300"/>
                </a:solidFill>
              </a:rPr>
              <a:t> are potent anti-inflammatory drugs.</a:t>
            </a:r>
          </a:p>
          <a:p>
            <a:pPr>
              <a:buNone/>
            </a:pPr>
            <a:r>
              <a:rPr lang="en-US" dirty="0" smtClean="0">
                <a:solidFill>
                  <a:schemeClr val="accent3">
                    <a:lumMod val="50000"/>
                  </a:schemeClr>
                </a:solidFill>
              </a:rPr>
              <a:t>3. Fungal metabolites- </a:t>
            </a:r>
          </a:p>
          <a:p>
            <a:pPr>
              <a:buNone/>
            </a:pPr>
            <a:r>
              <a:rPr lang="en-US" dirty="0" smtClean="0">
                <a:solidFill>
                  <a:schemeClr val="accent3">
                    <a:lumMod val="50000"/>
                  </a:schemeClr>
                </a:solidFill>
              </a:rPr>
              <a:t>	</a:t>
            </a:r>
            <a:r>
              <a:rPr lang="en-US" dirty="0" err="1" smtClean="0">
                <a:solidFill>
                  <a:srgbClr val="002060"/>
                </a:solidFill>
              </a:rPr>
              <a:t>Cyclosporin</a:t>
            </a:r>
            <a:r>
              <a:rPr lang="en-US" dirty="0" smtClean="0">
                <a:solidFill>
                  <a:srgbClr val="002060"/>
                </a:solidFill>
              </a:rPr>
              <a:t> A and </a:t>
            </a:r>
            <a:r>
              <a:rPr lang="en-US" dirty="0" err="1" smtClean="0">
                <a:solidFill>
                  <a:srgbClr val="002060"/>
                </a:solidFill>
              </a:rPr>
              <a:t>Tacrolinus</a:t>
            </a:r>
            <a:r>
              <a:rPr lang="en-US" dirty="0" smtClean="0">
                <a:solidFill>
                  <a:srgbClr val="002060"/>
                </a:solidFill>
              </a:rPr>
              <a:t>: Block activation of resting T cells and inhibit transcription of genes encoding IL-2 and the high-affinity IL-2 receptor.</a:t>
            </a:r>
          </a:p>
          <a:p>
            <a:pPr>
              <a:buNone/>
            </a:pPr>
            <a:r>
              <a:rPr lang="en-US" dirty="0" smtClean="0">
                <a:solidFill>
                  <a:schemeClr val="accent3">
                    <a:lumMod val="50000"/>
                  </a:schemeClr>
                </a:solidFill>
              </a:rPr>
              <a:t>	</a:t>
            </a:r>
            <a:r>
              <a:rPr lang="en-US" dirty="0" err="1" smtClean="0">
                <a:solidFill>
                  <a:schemeClr val="accent3">
                    <a:lumMod val="50000"/>
                  </a:schemeClr>
                </a:solidFill>
              </a:rPr>
              <a:t>Rapamycin</a:t>
            </a:r>
            <a:r>
              <a:rPr lang="en-US" dirty="0" smtClean="0">
                <a:solidFill>
                  <a:schemeClr val="accent3">
                    <a:lumMod val="50000"/>
                  </a:schemeClr>
                </a:solidFill>
              </a:rPr>
              <a:t>: Inhibits proliferation and differentiation of T</a:t>
            </a:r>
            <a:r>
              <a:rPr lang="en-US" sz="2200" dirty="0" smtClean="0">
                <a:solidFill>
                  <a:schemeClr val="accent3">
                    <a:lumMod val="50000"/>
                  </a:schemeClr>
                </a:solidFill>
              </a:rPr>
              <a:t>H</a:t>
            </a:r>
            <a:r>
              <a:rPr lang="en-US" dirty="0" smtClean="0">
                <a:solidFill>
                  <a:schemeClr val="accent3">
                    <a:lumMod val="50000"/>
                  </a:schemeClr>
                </a:solidFill>
              </a:rPr>
              <a:t> cells in G1 phase of cell cycle.</a:t>
            </a:r>
          </a:p>
          <a:p>
            <a:pPr>
              <a:buNone/>
            </a:pPr>
            <a:r>
              <a:rPr lang="en-US" dirty="0" smtClean="0">
                <a:solidFill>
                  <a:srgbClr val="CC0099"/>
                </a:solidFill>
              </a:rPr>
              <a:t>These are successfully used in kidney, liver, heart and bone marrow transplantations. Grafts survival is increased.</a:t>
            </a:r>
            <a:endParaRPr lang="en-US" dirty="0">
              <a:solidFill>
                <a:srgbClr val="CC0099"/>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458200" cy="5745163"/>
          </a:xfrm>
        </p:spPr>
        <p:txBody>
          <a:bodyPr>
            <a:normAutofit fontScale="92500" lnSpcReduction="10000"/>
          </a:bodyPr>
          <a:lstStyle/>
          <a:p>
            <a:pPr algn="just">
              <a:buNone/>
            </a:pPr>
            <a:r>
              <a:rPr lang="en-US" dirty="0" smtClean="0">
                <a:solidFill>
                  <a:srgbClr val="A50021"/>
                </a:solidFill>
              </a:rPr>
              <a:t>4. Total lymphoid elimination: Lymphocytes are sensitive to x-ray irradiation. If a person receives x-ray irradiation to the thymus, spleen and </a:t>
            </a:r>
            <a:r>
              <a:rPr lang="en-US" dirty="0" err="1" smtClean="0">
                <a:solidFill>
                  <a:srgbClr val="A50021"/>
                </a:solidFill>
              </a:rPr>
              <a:t>lymphnodes</a:t>
            </a:r>
            <a:r>
              <a:rPr lang="en-US" dirty="0" smtClean="0">
                <a:solidFill>
                  <a:srgbClr val="A50021"/>
                </a:solidFill>
              </a:rPr>
              <a:t> as per a typical protocol i.e., around 200rad/day for few weeks until 3400 radiations were administered and then grafted. The bone marrow which is not irradiated will form new lymphocytes which appear to be more tolerant to the </a:t>
            </a:r>
            <a:r>
              <a:rPr lang="en-US" dirty="0" err="1" smtClean="0">
                <a:solidFill>
                  <a:srgbClr val="A50021"/>
                </a:solidFill>
              </a:rPr>
              <a:t>Ags</a:t>
            </a:r>
            <a:r>
              <a:rPr lang="en-US" dirty="0" smtClean="0">
                <a:solidFill>
                  <a:srgbClr val="A50021"/>
                </a:solidFill>
              </a:rPr>
              <a:t> of the graft.</a:t>
            </a:r>
          </a:p>
          <a:p>
            <a:pPr algn="just">
              <a:buNone/>
            </a:pPr>
            <a:endParaRPr lang="en-US" dirty="0" smtClean="0">
              <a:solidFill>
                <a:srgbClr val="A50021"/>
              </a:solidFill>
            </a:endParaRPr>
          </a:p>
          <a:p>
            <a:pPr algn="just">
              <a:buNone/>
            </a:pPr>
            <a:r>
              <a:rPr lang="en-US" dirty="0" smtClean="0">
                <a:solidFill>
                  <a:srgbClr val="002060"/>
                </a:solidFill>
              </a:rPr>
              <a:t>5. Specific immunosuppressive therapy: using </a:t>
            </a:r>
            <a:r>
              <a:rPr lang="en-US" dirty="0" err="1" smtClean="0">
                <a:solidFill>
                  <a:srgbClr val="002060"/>
                </a:solidFill>
              </a:rPr>
              <a:t>mAbs</a:t>
            </a:r>
            <a:r>
              <a:rPr lang="en-US" dirty="0" smtClean="0">
                <a:solidFill>
                  <a:srgbClr val="002060"/>
                </a:solidFill>
              </a:rPr>
              <a:t> against surface molecules of </a:t>
            </a:r>
            <a:r>
              <a:rPr lang="en-US" dirty="0" err="1" smtClean="0">
                <a:solidFill>
                  <a:srgbClr val="002060"/>
                </a:solidFill>
              </a:rPr>
              <a:t>Tcells</a:t>
            </a:r>
            <a:r>
              <a:rPr lang="en-US" dirty="0" smtClean="0">
                <a:solidFill>
                  <a:srgbClr val="002060"/>
                </a:solidFill>
              </a:rPr>
              <a:t> and to block </a:t>
            </a:r>
            <a:r>
              <a:rPr lang="en-US" dirty="0" err="1" smtClean="0">
                <a:solidFill>
                  <a:srgbClr val="002060"/>
                </a:solidFill>
              </a:rPr>
              <a:t>costimulatory</a:t>
            </a:r>
            <a:r>
              <a:rPr lang="en-US" dirty="0" smtClean="0">
                <a:solidFill>
                  <a:srgbClr val="002060"/>
                </a:solidFill>
              </a:rPr>
              <a:t> signals.</a:t>
            </a:r>
            <a:endParaRPr lang="en-US" dirty="0">
              <a:solidFill>
                <a:srgbClr val="00206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Graft versus Host reaction</a:t>
            </a:r>
            <a:endParaRPr lang="en-US" dirty="0"/>
          </a:p>
        </p:txBody>
      </p:sp>
      <p:sp>
        <p:nvSpPr>
          <p:cNvPr id="3" name="Content Placeholder 2"/>
          <p:cNvSpPr>
            <a:spLocks noGrp="1"/>
          </p:cNvSpPr>
          <p:nvPr>
            <p:ph idx="1"/>
          </p:nvPr>
        </p:nvSpPr>
        <p:spPr>
          <a:xfrm>
            <a:off x="457200" y="5257800"/>
            <a:ext cx="8229600" cy="1600200"/>
          </a:xfrm>
        </p:spPr>
        <p:txBody>
          <a:bodyPr>
            <a:normAutofit/>
          </a:bodyPr>
          <a:lstStyle/>
          <a:p>
            <a:pPr algn="just">
              <a:buNone/>
            </a:pPr>
            <a:r>
              <a:rPr lang="en-US" sz="2000" dirty="0" smtClean="0"/>
              <a:t>Clinical Symptoms- Skin rash, person becomes thin, diarrhea, </a:t>
            </a:r>
            <a:r>
              <a:rPr lang="en-US" sz="2000" dirty="0" err="1" smtClean="0"/>
              <a:t>hepatomegaly</a:t>
            </a:r>
            <a:r>
              <a:rPr lang="en-US" sz="2000" dirty="0" smtClean="0"/>
              <a:t>, </a:t>
            </a:r>
            <a:r>
              <a:rPr lang="en-US" sz="2000" dirty="0" err="1" smtClean="0"/>
              <a:t>splenomegaly</a:t>
            </a:r>
            <a:r>
              <a:rPr lang="en-US" sz="2000" dirty="0" smtClean="0"/>
              <a:t>, increase in </a:t>
            </a:r>
            <a:r>
              <a:rPr lang="en-US" sz="2000" dirty="0" err="1" smtClean="0"/>
              <a:t>bilirubin</a:t>
            </a:r>
            <a:r>
              <a:rPr lang="en-US" sz="2000" dirty="0" smtClean="0"/>
              <a:t> production, bile duct gets damaged, </a:t>
            </a:r>
            <a:r>
              <a:rPr lang="en-US" sz="2000" dirty="0" err="1" smtClean="0"/>
              <a:t>anaemia</a:t>
            </a:r>
            <a:r>
              <a:rPr lang="en-US" sz="2000" dirty="0" smtClean="0"/>
              <a:t>, general </a:t>
            </a:r>
            <a:r>
              <a:rPr lang="en-US" sz="2000" dirty="0" err="1" smtClean="0"/>
              <a:t>immunosuppression</a:t>
            </a:r>
            <a:r>
              <a:rPr lang="en-US" sz="2000" dirty="0" smtClean="0"/>
              <a:t>.</a:t>
            </a:r>
            <a:endParaRPr lang="en-US" sz="2000" dirty="0"/>
          </a:p>
        </p:txBody>
      </p:sp>
      <p:pic>
        <p:nvPicPr>
          <p:cNvPr id="29700" name="Picture 4" descr="Image result for graft versus host reaction"/>
          <p:cNvPicPr>
            <a:picLocks noChangeAspect="1" noChangeArrowheads="1"/>
          </p:cNvPicPr>
          <p:nvPr/>
        </p:nvPicPr>
        <p:blipFill>
          <a:blip r:embed="rId2"/>
          <a:srcRect/>
          <a:stretch>
            <a:fillRect/>
          </a:stretch>
        </p:blipFill>
        <p:spPr bwMode="auto">
          <a:xfrm>
            <a:off x="762000" y="1447801"/>
            <a:ext cx="7162800" cy="33528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C0099"/>
                </a:solidFill>
              </a:rPr>
              <a:t>DONATE ORGAN</a:t>
            </a:r>
            <a:endParaRPr lang="en-US" dirty="0">
              <a:solidFill>
                <a:srgbClr val="CC0099"/>
              </a:solidFill>
            </a:endParaRPr>
          </a:p>
        </p:txBody>
      </p:sp>
      <p:sp>
        <p:nvSpPr>
          <p:cNvPr id="3" name="Content Placeholder 2"/>
          <p:cNvSpPr>
            <a:spLocks noGrp="1"/>
          </p:cNvSpPr>
          <p:nvPr>
            <p:ph idx="1"/>
          </p:nvPr>
        </p:nvSpPr>
        <p:spPr/>
        <p:txBody>
          <a:bodyPr/>
          <a:lstStyle/>
          <a:p>
            <a:endParaRPr lang="en-US" dirty="0"/>
          </a:p>
        </p:txBody>
      </p:sp>
      <p:pic>
        <p:nvPicPr>
          <p:cNvPr id="39938" name="Picture 2" descr="Image result for best thing about organ donation"/>
          <p:cNvPicPr>
            <a:picLocks noChangeAspect="1" noChangeArrowheads="1"/>
          </p:cNvPicPr>
          <p:nvPr/>
        </p:nvPicPr>
        <p:blipFill>
          <a:blip r:embed="rId2"/>
          <a:srcRect/>
          <a:stretch>
            <a:fillRect/>
          </a:stretch>
        </p:blipFill>
        <p:spPr bwMode="auto">
          <a:xfrm>
            <a:off x="1066800" y="1600200"/>
            <a:ext cx="7334250" cy="4124326"/>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2" descr="Image result for ORGAN DONATION DA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0965" name="AutoShape 5" descr="Image result for ORGAN DONATION DA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0967" name="Picture 7" descr="Image result for ORGAN DONATION DAY"/>
          <p:cNvPicPr>
            <a:picLocks noChangeAspect="1" noChangeArrowheads="1"/>
          </p:cNvPicPr>
          <p:nvPr/>
        </p:nvPicPr>
        <p:blipFill>
          <a:blip r:embed="rId2"/>
          <a:srcRect/>
          <a:stretch>
            <a:fillRect/>
          </a:stretch>
        </p:blipFill>
        <p:spPr bwMode="auto">
          <a:xfrm>
            <a:off x="1066800" y="0"/>
            <a:ext cx="5791200" cy="60198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4800600" cy="5029200"/>
          </a:xfrm>
        </p:spPr>
        <p:txBody>
          <a:bodyPr/>
          <a:lstStyle/>
          <a:p>
            <a:pPr algn="just">
              <a:buNone/>
            </a:pPr>
            <a:r>
              <a:rPr lang="en-US" sz="2800" b="1" dirty="0" smtClean="0">
                <a:solidFill>
                  <a:srgbClr val="CC0099"/>
                </a:solidFill>
              </a:rPr>
              <a:t>Transplantation Immunology</a:t>
            </a:r>
          </a:p>
          <a:p>
            <a:pPr algn="just">
              <a:buNone/>
            </a:pPr>
            <a:endParaRPr lang="en-US" b="1" dirty="0" smtClean="0">
              <a:solidFill>
                <a:srgbClr val="CC0099"/>
              </a:solidFill>
            </a:endParaRPr>
          </a:p>
          <a:p>
            <a:pPr algn="just">
              <a:buNone/>
            </a:pPr>
            <a:r>
              <a:rPr lang="en-US" b="1" dirty="0" smtClean="0">
                <a:solidFill>
                  <a:srgbClr val="CC0099"/>
                </a:solidFill>
              </a:rPr>
              <a:t> </a:t>
            </a:r>
            <a:r>
              <a:rPr lang="en-US" sz="2400" b="1" dirty="0" smtClean="0">
                <a:solidFill>
                  <a:srgbClr val="CC0099"/>
                </a:solidFill>
              </a:rPr>
              <a:t>It is the study of the response of the immune system during transplantation.</a:t>
            </a:r>
          </a:p>
        </p:txBody>
      </p:sp>
      <p:pic>
        <p:nvPicPr>
          <p:cNvPr id="17411" name="Picture 3"/>
          <p:cNvPicPr>
            <a:picLocks noChangeAspect="1" noChangeArrowheads="1"/>
          </p:cNvPicPr>
          <p:nvPr/>
        </p:nvPicPr>
        <p:blipFill>
          <a:blip r:embed="rId2"/>
          <a:srcRect/>
          <a:stretch>
            <a:fillRect/>
          </a:stretch>
        </p:blipFill>
        <p:spPr bwMode="auto">
          <a:xfrm>
            <a:off x="5257800" y="762000"/>
            <a:ext cx="3124200" cy="5207000"/>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p:cNvPicPr>
            <a:picLocks noChangeAspect="1" noChangeArrowheads="1"/>
          </p:cNvPicPr>
          <p:nvPr/>
        </p:nvPicPr>
        <p:blipFill>
          <a:blip r:embed="rId2"/>
          <a:srcRect/>
          <a:stretch>
            <a:fillRect/>
          </a:stretch>
        </p:blipFill>
        <p:spPr bwMode="auto">
          <a:xfrm>
            <a:off x="2209800" y="457200"/>
            <a:ext cx="4543425" cy="4352925"/>
          </a:xfrm>
          <a:prstGeom prst="rect">
            <a:avLst/>
          </a:prstGeom>
          <a:noFill/>
          <a:ln w="9525">
            <a:noFill/>
            <a:miter lim="800000"/>
            <a:headEnd/>
            <a:tailEnd/>
          </a:ln>
          <a:effectLst/>
        </p:spPr>
      </p:pic>
      <p:sp>
        <p:nvSpPr>
          <p:cNvPr id="4" name="Rectangle 3"/>
          <p:cNvSpPr/>
          <p:nvPr/>
        </p:nvSpPr>
        <p:spPr>
          <a:xfrm>
            <a:off x="2438400" y="4953000"/>
            <a:ext cx="3630738"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THANK YOU</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C0099"/>
                </a:solidFill>
              </a:rPr>
              <a:t>Need for transplantation</a:t>
            </a:r>
            <a:endParaRPr lang="en-US" dirty="0">
              <a:solidFill>
                <a:srgbClr val="CC0099"/>
              </a:solidFill>
            </a:endParaRPr>
          </a:p>
        </p:txBody>
      </p:sp>
      <p:sp>
        <p:nvSpPr>
          <p:cNvPr id="3" name="Content Placeholder 2"/>
          <p:cNvSpPr>
            <a:spLocks noGrp="1"/>
          </p:cNvSpPr>
          <p:nvPr>
            <p:ph idx="1"/>
          </p:nvPr>
        </p:nvSpPr>
        <p:spPr/>
        <p:txBody>
          <a:bodyPr/>
          <a:lstStyle/>
          <a:p>
            <a:r>
              <a:rPr lang="en-US" dirty="0" smtClean="0">
                <a:solidFill>
                  <a:srgbClr val="002060"/>
                </a:solidFill>
              </a:rPr>
              <a:t>Damaged organs</a:t>
            </a:r>
          </a:p>
          <a:p>
            <a:r>
              <a:rPr lang="en-US" dirty="0" smtClean="0">
                <a:solidFill>
                  <a:srgbClr val="FF0000"/>
                </a:solidFill>
              </a:rPr>
              <a:t>Injured organs</a:t>
            </a:r>
          </a:p>
          <a:p>
            <a:r>
              <a:rPr lang="en-US" dirty="0" smtClean="0">
                <a:solidFill>
                  <a:schemeClr val="accent6">
                    <a:lumMod val="50000"/>
                  </a:schemeClr>
                </a:solidFill>
              </a:rPr>
              <a:t>Non functional organs</a:t>
            </a:r>
            <a:endParaRPr lang="en-US" dirty="0">
              <a:solidFill>
                <a:schemeClr val="accent6">
                  <a:lumMod val="5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History</a:t>
            </a:r>
            <a:endParaRPr lang="en-US" dirty="0"/>
          </a:p>
        </p:txBody>
      </p:sp>
      <p:sp>
        <p:nvSpPr>
          <p:cNvPr id="3" name="Content Placeholder 2"/>
          <p:cNvSpPr>
            <a:spLocks noGrp="1"/>
          </p:cNvSpPr>
          <p:nvPr>
            <p:ph idx="1"/>
          </p:nvPr>
        </p:nvSpPr>
        <p:spPr>
          <a:xfrm>
            <a:off x="457200" y="1600200"/>
            <a:ext cx="3276600" cy="4525963"/>
          </a:xfrm>
        </p:spPr>
        <p:txBody>
          <a:bodyPr>
            <a:normAutofit/>
          </a:bodyPr>
          <a:lstStyle/>
          <a:p>
            <a:pPr algn="just">
              <a:buNone/>
            </a:pPr>
            <a:r>
              <a:rPr lang="en-US" sz="2400" dirty="0" smtClean="0">
                <a:solidFill>
                  <a:srgbClr val="002060"/>
                </a:solidFill>
              </a:rPr>
              <a:t>Skin graft reconstruction with patients own skin (</a:t>
            </a:r>
            <a:r>
              <a:rPr lang="en-US" sz="2400" dirty="0" err="1" smtClean="0">
                <a:solidFill>
                  <a:srgbClr val="002060"/>
                </a:solidFill>
              </a:rPr>
              <a:t>Sustrutha</a:t>
            </a:r>
            <a:r>
              <a:rPr lang="en-US" sz="2400" dirty="0" smtClean="0">
                <a:solidFill>
                  <a:srgbClr val="002060"/>
                </a:solidFill>
              </a:rPr>
              <a:t> </a:t>
            </a:r>
            <a:r>
              <a:rPr lang="en-US" sz="2400" dirty="0" err="1" smtClean="0">
                <a:solidFill>
                  <a:srgbClr val="002060"/>
                </a:solidFill>
              </a:rPr>
              <a:t>Samhita</a:t>
            </a:r>
            <a:r>
              <a:rPr lang="en-US" sz="2400" dirty="0" smtClean="0">
                <a:solidFill>
                  <a:srgbClr val="002060"/>
                </a:solidFill>
              </a:rPr>
              <a:t>)</a:t>
            </a:r>
            <a:endParaRPr lang="en-US" sz="2400" dirty="0">
              <a:solidFill>
                <a:srgbClr val="002060"/>
              </a:solidFill>
            </a:endParaRPr>
          </a:p>
        </p:txBody>
      </p:sp>
      <p:pic>
        <p:nvPicPr>
          <p:cNvPr id="18434" name="Picture 2"/>
          <p:cNvPicPr>
            <a:picLocks noChangeAspect="1" noChangeArrowheads="1"/>
          </p:cNvPicPr>
          <p:nvPr/>
        </p:nvPicPr>
        <p:blipFill>
          <a:blip r:embed="rId2"/>
          <a:srcRect/>
          <a:stretch>
            <a:fillRect/>
          </a:stretch>
        </p:blipFill>
        <p:spPr bwMode="auto">
          <a:xfrm>
            <a:off x="4495800" y="1295400"/>
            <a:ext cx="3810000" cy="4191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609600" y="457200"/>
          <a:ext cx="78486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C0099"/>
                </a:solidFill>
              </a:rPr>
              <a:t>Transplantation in recent days</a:t>
            </a:r>
            <a:endParaRPr lang="en-US" dirty="0">
              <a:solidFill>
                <a:srgbClr val="CC0099"/>
              </a:solidFill>
            </a:endParaRPr>
          </a:p>
        </p:txBody>
      </p:sp>
      <p:sp>
        <p:nvSpPr>
          <p:cNvPr id="3" name="Content Placeholder 2"/>
          <p:cNvSpPr>
            <a:spLocks noGrp="1"/>
          </p:cNvSpPr>
          <p:nvPr>
            <p:ph idx="1"/>
          </p:nvPr>
        </p:nvSpPr>
        <p:spPr>
          <a:xfrm>
            <a:off x="457200" y="1371600"/>
            <a:ext cx="4572000" cy="5257800"/>
          </a:xfrm>
        </p:spPr>
        <p:txBody>
          <a:bodyPr>
            <a:normAutofit fontScale="77500" lnSpcReduction="20000"/>
          </a:bodyPr>
          <a:lstStyle/>
          <a:p>
            <a:pPr algn="just">
              <a:buNone/>
            </a:pPr>
            <a:r>
              <a:rPr lang="en-US" dirty="0" smtClean="0">
                <a:solidFill>
                  <a:srgbClr val="002060"/>
                </a:solidFill>
              </a:rPr>
              <a:t> Today transplantations are being performed among non-identical individuals also.</a:t>
            </a:r>
          </a:p>
          <a:p>
            <a:pPr algn="just"/>
            <a:endParaRPr lang="en-US" dirty="0" smtClean="0">
              <a:solidFill>
                <a:srgbClr val="002060"/>
              </a:solidFill>
            </a:endParaRPr>
          </a:p>
          <a:p>
            <a:pPr algn="just">
              <a:buNone/>
            </a:pPr>
            <a:r>
              <a:rPr lang="en-US" dirty="0" smtClean="0">
                <a:solidFill>
                  <a:srgbClr val="002060"/>
                </a:solidFill>
              </a:rPr>
              <a:t>It includes kidney, pancreas, heart, lung, liver, bone marrow and cornea transplantations. </a:t>
            </a:r>
          </a:p>
          <a:p>
            <a:pPr algn="just">
              <a:buNone/>
            </a:pPr>
            <a:endParaRPr lang="en-US" dirty="0" smtClean="0">
              <a:solidFill>
                <a:srgbClr val="002060"/>
              </a:solidFill>
            </a:endParaRPr>
          </a:p>
          <a:p>
            <a:pPr algn="just">
              <a:buNone/>
            </a:pPr>
            <a:r>
              <a:rPr lang="en-US" dirty="0" smtClean="0">
                <a:solidFill>
                  <a:srgbClr val="002060"/>
                </a:solidFill>
              </a:rPr>
              <a:t>They use immunosuppressive agents during grafting. </a:t>
            </a:r>
          </a:p>
          <a:p>
            <a:pPr algn="just">
              <a:buNone/>
            </a:pPr>
            <a:endParaRPr lang="en-US" dirty="0" smtClean="0">
              <a:solidFill>
                <a:srgbClr val="002060"/>
              </a:solidFill>
            </a:endParaRPr>
          </a:p>
          <a:p>
            <a:pPr algn="just">
              <a:buNone/>
            </a:pPr>
            <a:r>
              <a:rPr lang="en-US" dirty="0" smtClean="0">
                <a:solidFill>
                  <a:srgbClr val="002060"/>
                </a:solidFill>
              </a:rPr>
              <a:t>New methods are also being developed to induce specific tolerance to the graft.</a:t>
            </a:r>
          </a:p>
          <a:p>
            <a:pPr algn="just"/>
            <a:endParaRPr lang="en-US" dirty="0">
              <a:solidFill>
                <a:srgbClr val="002060"/>
              </a:solidFill>
            </a:endParaRPr>
          </a:p>
        </p:txBody>
      </p:sp>
      <p:pic>
        <p:nvPicPr>
          <p:cNvPr id="19458" name="Picture 2" descr="Image result for transplantation in recent days"/>
          <p:cNvPicPr>
            <a:picLocks noChangeAspect="1" noChangeArrowheads="1"/>
          </p:cNvPicPr>
          <p:nvPr/>
        </p:nvPicPr>
        <p:blipFill>
          <a:blip r:embed="rId2"/>
          <a:srcRect/>
          <a:stretch>
            <a:fillRect/>
          </a:stretch>
        </p:blipFill>
        <p:spPr bwMode="auto">
          <a:xfrm>
            <a:off x="5791200" y="1752600"/>
            <a:ext cx="2709333" cy="3048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CC0099"/>
                </a:solidFill>
              </a:rPr>
              <a:t>Types of grafts</a:t>
            </a:r>
            <a:endParaRPr lang="en-US" dirty="0">
              <a:solidFill>
                <a:srgbClr val="CC0099"/>
              </a:solidFill>
            </a:endParaRPr>
          </a:p>
        </p:txBody>
      </p:sp>
      <p:sp>
        <p:nvSpPr>
          <p:cNvPr id="3" name="Content Placeholder 2"/>
          <p:cNvSpPr>
            <a:spLocks noGrp="1"/>
          </p:cNvSpPr>
          <p:nvPr>
            <p:ph idx="1"/>
          </p:nvPr>
        </p:nvSpPr>
        <p:spPr>
          <a:xfrm>
            <a:off x="0" y="1219200"/>
            <a:ext cx="3124200" cy="5334000"/>
          </a:xfrm>
        </p:spPr>
        <p:txBody>
          <a:bodyPr>
            <a:normAutofit fontScale="62500" lnSpcReduction="20000"/>
          </a:bodyPr>
          <a:lstStyle/>
          <a:p>
            <a:pPr>
              <a:buNone/>
            </a:pPr>
            <a:r>
              <a:rPr lang="en-US" dirty="0" smtClean="0">
                <a:solidFill>
                  <a:srgbClr val="A50021"/>
                </a:solidFill>
              </a:rPr>
              <a:t>a) </a:t>
            </a:r>
            <a:r>
              <a:rPr lang="en-US" dirty="0" err="1" smtClean="0">
                <a:solidFill>
                  <a:srgbClr val="A50021"/>
                </a:solidFill>
              </a:rPr>
              <a:t>Autograft</a:t>
            </a:r>
            <a:r>
              <a:rPr lang="en-US" dirty="0" smtClean="0">
                <a:solidFill>
                  <a:srgbClr val="A50021"/>
                </a:solidFill>
              </a:rPr>
              <a:t>: Transfer of self tissue from one body site to another. </a:t>
            </a:r>
            <a:r>
              <a:rPr lang="en-US" dirty="0" err="1" smtClean="0">
                <a:solidFill>
                  <a:srgbClr val="A50021"/>
                </a:solidFill>
              </a:rPr>
              <a:t>Eg</a:t>
            </a:r>
            <a:r>
              <a:rPr lang="en-US" dirty="0" smtClean="0">
                <a:solidFill>
                  <a:srgbClr val="A50021"/>
                </a:solidFill>
              </a:rPr>
              <a:t>: Skin grafts.</a:t>
            </a:r>
          </a:p>
          <a:p>
            <a:pPr>
              <a:buNone/>
            </a:pPr>
            <a:endParaRPr lang="en-US" dirty="0" smtClean="0"/>
          </a:p>
          <a:p>
            <a:pPr>
              <a:buNone/>
            </a:pPr>
            <a:r>
              <a:rPr lang="en-US" dirty="0" smtClean="0">
                <a:solidFill>
                  <a:schemeClr val="accent1">
                    <a:lumMod val="50000"/>
                  </a:schemeClr>
                </a:solidFill>
              </a:rPr>
              <a:t>b) </a:t>
            </a:r>
            <a:r>
              <a:rPr lang="en-US" dirty="0" err="1" smtClean="0">
                <a:solidFill>
                  <a:schemeClr val="accent1">
                    <a:lumMod val="50000"/>
                  </a:schemeClr>
                </a:solidFill>
              </a:rPr>
              <a:t>Isograft</a:t>
            </a:r>
            <a:r>
              <a:rPr lang="en-US" dirty="0" smtClean="0">
                <a:solidFill>
                  <a:schemeClr val="accent1">
                    <a:lumMod val="50000"/>
                  </a:schemeClr>
                </a:solidFill>
              </a:rPr>
              <a:t>: Tissue transfer between genetically identical members twins</a:t>
            </a:r>
          </a:p>
          <a:p>
            <a:endParaRPr lang="en-US" dirty="0" smtClean="0"/>
          </a:p>
          <a:p>
            <a:pPr>
              <a:buNone/>
            </a:pPr>
            <a:r>
              <a:rPr lang="en-US" dirty="0" smtClean="0">
                <a:solidFill>
                  <a:srgbClr val="333300"/>
                </a:solidFill>
              </a:rPr>
              <a:t>c) Allograft: Tissue transfer between genetically different members of same species.</a:t>
            </a:r>
          </a:p>
          <a:p>
            <a:pPr>
              <a:buNone/>
            </a:pPr>
            <a:endParaRPr lang="en-US" dirty="0" smtClean="0"/>
          </a:p>
          <a:p>
            <a:pPr algn="just">
              <a:buNone/>
            </a:pPr>
            <a:r>
              <a:rPr lang="en-US" dirty="0" smtClean="0">
                <a:solidFill>
                  <a:srgbClr val="CC0099"/>
                </a:solidFill>
              </a:rPr>
              <a:t>d)</a:t>
            </a:r>
            <a:r>
              <a:rPr lang="en-US" dirty="0" err="1" smtClean="0">
                <a:solidFill>
                  <a:srgbClr val="CC0099"/>
                </a:solidFill>
              </a:rPr>
              <a:t>Xenografts:Tissue</a:t>
            </a:r>
            <a:r>
              <a:rPr lang="en-US" dirty="0" smtClean="0">
                <a:solidFill>
                  <a:srgbClr val="CC0099"/>
                </a:solidFill>
              </a:rPr>
              <a:t> transfer between different members of different species.</a:t>
            </a:r>
          </a:p>
        </p:txBody>
      </p:sp>
      <p:sp>
        <p:nvSpPr>
          <p:cNvPr id="21506" name="AutoShape 2" descr="Image result for types of graf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1508" name="Picture 4" descr="Image result for transplantation immunology"/>
          <p:cNvPicPr>
            <a:picLocks noChangeAspect="1" noChangeArrowheads="1"/>
          </p:cNvPicPr>
          <p:nvPr/>
        </p:nvPicPr>
        <p:blipFill>
          <a:blip r:embed="rId2"/>
          <a:srcRect/>
          <a:stretch>
            <a:fillRect/>
          </a:stretch>
        </p:blipFill>
        <p:spPr bwMode="auto">
          <a:xfrm>
            <a:off x="3275964" y="990600"/>
            <a:ext cx="5467986" cy="5095876"/>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Acceptance of Grafts</a:t>
            </a:r>
            <a:endParaRPr lang="en-US" dirty="0"/>
          </a:p>
        </p:txBody>
      </p:sp>
      <p:sp>
        <p:nvSpPr>
          <p:cNvPr id="3" name="Content Placeholder 2"/>
          <p:cNvSpPr>
            <a:spLocks noGrp="1"/>
          </p:cNvSpPr>
          <p:nvPr>
            <p:ph idx="1"/>
          </p:nvPr>
        </p:nvSpPr>
        <p:spPr/>
        <p:txBody>
          <a:bodyPr/>
          <a:lstStyle/>
          <a:p>
            <a:endParaRPr lang="en-US" dirty="0"/>
          </a:p>
        </p:txBody>
      </p:sp>
      <p:pic>
        <p:nvPicPr>
          <p:cNvPr id="23554" name="Picture 2" descr="Image result for acceptance of grafts"/>
          <p:cNvPicPr>
            <a:picLocks noChangeAspect="1" noChangeArrowheads="1"/>
          </p:cNvPicPr>
          <p:nvPr/>
        </p:nvPicPr>
        <p:blipFill>
          <a:blip r:embed="rId2"/>
          <a:srcRect/>
          <a:stretch>
            <a:fillRect/>
          </a:stretch>
        </p:blipFill>
        <p:spPr bwMode="auto">
          <a:xfrm>
            <a:off x="609600" y="1219200"/>
            <a:ext cx="7391400" cy="5206085"/>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907</Words>
  <Application>Microsoft Office PowerPoint</Application>
  <PresentationFormat>On-screen Show (4:3)</PresentationFormat>
  <Paragraphs>95</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TRANSPLANTATION IMMUNOLOGY</vt:lpstr>
      <vt:lpstr>What is Transplantation?</vt:lpstr>
      <vt:lpstr>Slide 3</vt:lpstr>
      <vt:lpstr>Need for transplantation</vt:lpstr>
      <vt:lpstr>Early History</vt:lpstr>
      <vt:lpstr>Slide 6</vt:lpstr>
      <vt:lpstr>Transplantation in recent days</vt:lpstr>
      <vt:lpstr>Types of grafts</vt:lpstr>
      <vt:lpstr>Acceptance of Grafts</vt:lpstr>
      <vt:lpstr>Slide 10</vt:lpstr>
      <vt:lpstr>Slide 11</vt:lpstr>
      <vt:lpstr>Role of T cells in Graft rejection</vt:lpstr>
      <vt:lpstr>Transfer of T cell, transfers memory for graft rejection</vt:lpstr>
      <vt:lpstr>Confirmation of role of Tc cells and TH cells</vt:lpstr>
      <vt:lpstr>Role of MHC in allograft acceptance:</vt:lpstr>
      <vt:lpstr>Role of HLA</vt:lpstr>
      <vt:lpstr>Cell mediated graft rejection</vt:lpstr>
      <vt:lpstr>Slide 18</vt:lpstr>
      <vt:lpstr>Clinical manifestations of graft rejection</vt:lpstr>
      <vt:lpstr>Slide 20</vt:lpstr>
      <vt:lpstr>Slide 21</vt:lpstr>
      <vt:lpstr>Tests to avoid graft rejection</vt:lpstr>
      <vt:lpstr>Immunosuppressive Therapy</vt:lpstr>
      <vt:lpstr>Slide 24</vt:lpstr>
      <vt:lpstr>Slide 25</vt:lpstr>
      <vt:lpstr>Slide 26</vt:lpstr>
      <vt:lpstr>Graft versus Host reaction</vt:lpstr>
      <vt:lpstr>DONATE ORGAN</vt:lpstr>
      <vt:lpstr>Slide 29</vt:lpstr>
      <vt:lpstr>Slide 30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TRANSPLANTATION IMMUNOLOGY</dc:title>
  <dc:creator>win7</dc:creator>
  <cp:lastModifiedBy>win7</cp:lastModifiedBy>
  <cp:revision>29</cp:revision>
  <dcterms:created xsi:type="dcterms:W3CDTF">2006-08-16T00:00:00Z</dcterms:created>
  <dcterms:modified xsi:type="dcterms:W3CDTF">2020-02-27T07:22:49Z</dcterms:modified>
</cp:coreProperties>
</file>