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8" r:id="rId2"/>
    <p:sldId id="257" r:id="rId3"/>
    <p:sldId id="283" r:id="rId4"/>
    <p:sldId id="259" r:id="rId5"/>
    <p:sldId id="260" r:id="rId6"/>
    <p:sldId id="261" r:id="rId7"/>
    <p:sldId id="262" r:id="rId8"/>
    <p:sldId id="263" r:id="rId9"/>
    <p:sldId id="287" r:id="rId10"/>
    <p:sldId id="288" r:id="rId11"/>
    <p:sldId id="289" r:id="rId12"/>
    <p:sldId id="264" r:id="rId13"/>
    <p:sldId id="265" r:id="rId14"/>
    <p:sldId id="266" r:id="rId15"/>
    <p:sldId id="290" r:id="rId16"/>
    <p:sldId id="284" r:id="rId17"/>
    <p:sldId id="285" r:id="rId18"/>
    <p:sldId id="286" r:id="rId19"/>
    <p:sldId id="267" r:id="rId20"/>
    <p:sldId id="268" r:id="rId21"/>
    <p:sldId id="269" r:id="rId22"/>
    <p:sldId id="271" r:id="rId23"/>
    <p:sldId id="272" r:id="rId24"/>
    <p:sldId id="273" r:id="rId25"/>
    <p:sldId id="274" r:id="rId26"/>
    <p:sldId id="275" r:id="rId27"/>
    <p:sldId id="276" r:id="rId28"/>
    <p:sldId id="277" r:id="rId29"/>
    <p:sldId id="278" r:id="rId30"/>
    <p:sldId id="279" r:id="rId31"/>
    <p:sldId id="280"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BAB003-4875-42AB-8F0B-C380036F0EC3}" type="datetimeFigureOut">
              <a:rPr lang="en-US" smtClean="0"/>
              <a:t>4/18/2020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D74C1F-0678-4A81-A62D-F3CB0D0CAC6D}"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96E1EAB-EBD1-4998-81B5-5056279BD9AC}" type="datetime1">
              <a:rPr lang="en-US" smtClean="0"/>
              <a:t>4/18/2020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r>
              <a:rPr lang="en-US" smtClean="0"/>
              <a:t>Dr Anupama, SJC</a:t>
            </a:r>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BFE3777-A820-44C3-9B52-8AB0F78704E2}" type="datetime1">
              <a:rPr lang="en-US" smtClean="0"/>
              <a:t>4/18/2020</a:t>
            </a:fld>
            <a:endParaRPr lang="en-US"/>
          </a:p>
        </p:txBody>
      </p:sp>
      <p:sp>
        <p:nvSpPr>
          <p:cNvPr id="5" name="Footer Placeholder 4"/>
          <p:cNvSpPr>
            <a:spLocks noGrp="1"/>
          </p:cNvSpPr>
          <p:nvPr>
            <p:ph type="ftr" sz="quarter" idx="11"/>
          </p:nvPr>
        </p:nvSpPr>
        <p:spPr/>
        <p:txBody>
          <a:bodyPr/>
          <a:lstStyle>
            <a:extLst/>
          </a:lstStyle>
          <a:p>
            <a:r>
              <a:rPr lang="en-US" smtClean="0"/>
              <a:t>Dr Anupama, SJC</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09D6242-16D6-47EE-9BB7-53A9A2C11FA4}" type="datetime1">
              <a:rPr lang="en-US" smtClean="0"/>
              <a:t>4/18/2020</a:t>
            </a:fld>
            <a:endParaRPr lang="en-US"/>
          </a:p>
        </p:txBody>
      </p:sp>
      <p:sp>
        <p:nvSpPr>
          <p:cNvPr id="5" name="Footer Placeholder 4"/>
          <p:cNvSpPr>
            <a:spLocks noGrp="1"/>
          </p:cNvSpPr>
          <p:nvPr>
            <p:ph type="ftr" sz="quarter" idx="11"/>
          </p:nvPr>
        </p:nvSpPr>
        <p:spPr/>
        <p:txBody>
          <a:bodyPr/>
          <a:lstStyle>
            <a:extLst/>
          </a:lstStyle>
          <a:p>
            <a:r>
              <a:rPr lang="en-US" smtClean="0"/>
              <a:t>Dr Anupama, SJC</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8758352-BBF9-4483-9DE0-826F02B5C346}" type="datetime1">
              <a:rPr lang="en-US" smtClean="0"/>
              <a:t>4/18/2020</a:t>
            </a:fld>
            <a:endParaRPr lang="en-US"/>
          </a:p>
        </p:txBody>
      </p:sp>
      <p:sp>
        <p:nvSpPr>
          <p:cNvPr id="5" name="Footer Placeholder 4"/>
          <p:cNvSpPr>
            <a:spLocks noGrp="1"/>
          </p:cNvSpPr>
          <p:nvPr>
            <p:ph type="ftr" sz="quarter" idx="11"/>
          </p:nvPr>
        </p:nvSpPr>
        <p:spPr/>
        <p:txBody>
          <a:bodyPr/>
          <a:lstStyle>
            <a:extLst/>
          </a:lstStyle>
          <a:p>
            <a:r>
              <a:rPr lang="en-US" smtClean="0"/>
              <a:t>Dr Anupama, SJC</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E751F01-A0C8-4512-83F2-60CD34C063D7}" type="datetime1">
              <a:rPr lang="en-US" smtClean="0"/>
              <a:t>4/18/2020</a:t>
            </a:fld>
            <a:endParaRPr lang="en-US"/>
          </a:p>
        </p:txBody>
      </p:sp>
      <p:sp>
        <p:nvSpPr>
          <p:cNvPr id="5" name="Footer Placeholder 4"/>
          <p:cNvSpPr>
            <a:spLocks noGrp="1"/>
          </p:cNvSpPr>
          <p:nvPr>
            <p:ph type="ftr" sz="quarter" idx="11"/>
          </p:nvPr>
        </p:nvSpPr>
        <p:spPr/>
        <p:txBody>
          <a:bodyPr/>
          <a:lstStyle>
            <a:extLst/>
          </a:lstStyle>
          <a:p>
            <a:r>
              <a:rPr lang="en-US" smtClean="0"/>
              <a:t>Dr Anupama, SJC</a:t>
            </a:r>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0CC5655-FC82-41DD-A9B2-ADF5277B04E9}" type="datetime1">
              <a:rPr lang="en-US" smtClean="0"/>
              <a:t>4/18/2020</a:t>
            </a:fld>
            <a:endParaRPr lang="en-US"/>
          </a:p>
        </p:txBody>
      </p:sp>
      <p:sp>
        <p:nvSpPr>
          <p:cNvPr id="6" name="Footer Placeholder 5"/>
          <p:cNvSpPr>
            <a:spLocks noGrp="1"/>
          </p:cNvSpPr>
          <p:nvPr>
            <p:ph type="ftr" sz="quarter" idx="11"/>
          </p:nvPr>
        </p:nvSpPr>
        <p:spPr/>
        <p:txBody>
          <a:bodyPr/>
          <a:lstStyle>
            <a:extLst/>
          </a:lstStyle>
          <a:p>
            <a:r>
              <a:rPr lang="en-US" smtClean="0"/>
              <a:t>Dr Anupama, SJC</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86F8DFF-BD2E-472E-9EA2-0E01F9E62EB8}" type="datetime1">
              <a:rPr lang="en-US" smtClean="0"/>
              <a:t>4/18/2020</a:t>
            </a:fld>
            <a:endParaRPr lang="en-US"/>
          </a:p>
        </p:txBody>
      </p:sp>
      <p:sp>
        <p:nvSpPr>
          <p:cNvPr id="8" name="Footer Placeholder 7"/>
          <p:cNvSpPr>
            <a:spLocks noGrp="1"/>
          </p:cNvSpPr>
          <p:nvPr>
            <p:ph type="ftr" sz="quarter" idx="11"/>
          </p:nvPr>
        </p:nvSpPr>
        <p:spPr/>
        <p:txBody>
          <a:bodyPr/>
          <a:lstStyle>
            <a:extLst/>
          </a:lstStyle>
          <a:p>
            <a:r>
              <a:rPr lang="en-US" smtClean="0"/>
              <a:t>Dr Anupama, SJC</a:t>
            </a:r>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712F47B6-604E-4F89-919C-E759BD9B831D}" type="datetime1">
              <a:rPr lang="en-US" smtClean="0"/>
              <a:t>4/18/2020</a:t>
            </a:fld>
            <a:endParaRPr lang="en-US"/>
          </a:p>
        </p:txBody>
      </p:sp>
      <p:sp>
        <p:nvSpPr>
          <p:cNvPr id="4" name="Footer Placeholder 3"/>
          <p:cNvSpPr>
            <a:spLocks noGrp="1"/>
          </p:cNvSpPr>
          <p:nvPr>
            <p:ph type="ftr" sz="quarter" idx="11"/>
          </p:nvPr>
        </p:nvSpPr>
        <p:spPr/>
        <p:txBody>
          <a:bodyPr/>
          <a:lstStyle>
            <a:extLst/>
          </a:lstStyle>
          <a:p>
            <a:r>
              <a:rPr lang="en-US" smtClean="0"/>
              <a:t>Dr Anupama, SJC</a:t>
            </a:r>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D697C54E-4DF5-4AA5-9F9B-59E64E6C7EF2}" type="datetime1">
              <a:rPr lang="en-US" smtClean="0"/>
              <a:t>4/18/2020</a:t>
            </a:fld>
            <a:endParaRPr lang="en-US"/>
          </a:p>
        </p:txBody>
      </p:sp>
      <p:sp>
        <p:nvSpPr>
          <p:cNvPr id="3" name="Footer Placeholder 2"/>
          <p:cNvSpPr>
            <a:spLocks noGrp="1"/>
          </p:cNvSpPr>
          <p:nvPr>
            <p:ph type="ftr" sz="quarter" idx="11"/>
          </p:nvPr>
        </p:nvSpPr>
        <p:spPr/>
        <p:txBody>
          <a:bodyPr/>
          <a:lstStyle>
            <a:extLst/>
          </a:lstStyle>
          <a:p>
            <a:r>
              <a:rPr lang="en-US" smtClean="0"/>
              <a:t>Dr Anupama, SJC</a:t>
            </a:r>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8ACC2796-D03B-4428-83DF-4C05F6285C04}" type="datetime1">
              <a:rPr lang="en-US" smtClean="0"/>
              <a:t>4/18/2020</a:t>
            </a:fld>
            <a:endParaRPr lang="en-US"/>
          </a:p>
        </p:txBody>
      </p:sp>
      <p:sp>
        <p:nvSpPr>
          <p:cNvPr id="6" name="Footer Placeholder 5"/>
          <p:cNvSpPr>
            <a:spLocks noGrp="1"/>
          </p:cNvSpPr>
          <p:nvPr>
            <p:ph type="ftr" sz="quarter" idx="11"/>
          </p:nvPr>
        </p:nvSpPr>
        <p:spPr/>
        <p:txBody>
          <a:bodyPr/>
          <a:lstStyle>
            <a:extLst/>
          </a:lstStyle>
          <a:p>
            <a:r>
              <a:rPr lang="en-US" smtClean="0"/>
              <a:t>Dr Anupama, SJC</a:t>
            </a:r>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FD584ECB-8C39-4875-B1EF-36980F1B9E6C}" type="datetime1">
              <a:rPr lang="en-US" smtClean="0"/>
              <a:t>4/18/2020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n-US" smtClean="0"/>
              <a:t>Dr Anupama, SJC</a:t>
            </a: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B73C3EC-24B9-48E3-9935-3F2F62D9AC51}" type="datetime1">
              <a:rPr lang="en-US" smtClean="0"/>
              <a:t>4/18/2020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n-US" smtClean="0"/>
              <a:t>Dr Anupama, SJC</a:t>
            </a:r>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en.wikipedia.org/wiki/Partial_pressure" TargetMode="External"/><Relationship Id="rId2" Type="http://schemas.openxmlformats.org/officeDocument/2006/relationships/hyperlink" Target="https://en.wikipedia.org/wiki/Oxygen_saturation" TargetMode="Externa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219200"/>
          </a:xfrm>
        </p:spPr>
        <p:txBody>
          <a:bodyPr>
            <a:normAutofit/>
          </a:bodyPr>
          <a:lstStyle/>
          <a:p>
            <a:pPr algn="ctr"/>
            <a:r>
              <a:rPr lang="en-US" dirty="0" smtClean="0">
                <a:solidFill>
                  <a:srgbClr val="C00000"/>
                </a:solidFill>
                <a:latin typeface="Algerian" pitchFamily="82" charset="0"/>
              </a:rPr>
              <a:t>respiratory system</a:t>
            </a:r>
            <a:endParaRPr lang="en-US" dirty="0">
              <a:solidFill>
                <a:srgbClr val="C00000"/>
              </a:solidFill>
              <a:latin typeface="Algerian" pitchFamily="82" charset="0"/>
            </a:endParaRPr>
          </a:p>
        </p:txBody>
      </p:sp>
      <p:sp>
        <p:nvSpPr>
          <p:cNvPr id="3" name="Subtitle 2"/>
          <p:cNvSpPr>
            <a:spLocks noGrp="1"/>
          </p:cNvSpPr>
          <p:nvPr>
            <p:ph type="subTitle" idx="1"/>
          </p:nvPr>
        </p:nvSpPr>
        <p:spPr>
          <a:xfrm>
            <a:off x="1371600" y="4419600"/>
            <a:ext cx="7772400" cy="2133600"/>
          </a:xfrm>
        </p:spPr>
        <p:txBody>
          <a:bodyPr>
            <a:normAutofit fontScale="92500" lnSpcReduction="10000"/>
          </a:bodyPr>
          <a:lstStyle/>
          <a:p>
            <a:r>
              <a:rPr lang="en-US" dirty="0" smtClean="0">
                <a:solidFill>
                  <a:schemeClr val="accent2">
                    <a:lumMod val="75000"/>
                  </a:schemeClr>
                </a:solidFill>
                <a:latin typeface="Arial Black" pitchFamily="34" charset="0"/>
              </a:rPr>
              <a:t>Dr P. Mary </a:t>
            </a:r>
            <a:r>
              <a:rPr lang="en-US" dirty="0" err="1" smtClean="0">
                <a:solidFill>
                  <a:schemeClr val="accent2">
                    <a:lumMod val="75000"/>
                  </a:schemeClr>
                </a:solidFill>
                <a:latin typeface="Arial Black" pitchFamily="34" charset="0"/>
              </a:rPr>
              <a:t>Anupama</a:t>
            </a:r>
            <a:endParaRPr lang="en-US" dirty="0" smtClean="0">
              <a:solidFill>
                <a:schemeClr val="accent2">
                  <a:lumMod val="75000"/>
                </a:schemeClr>
              </a:solidFill>
              <a:latin typeface="Arial Black" pitchFamily="34" charset="0"/>
            </a:endParaRPr>
          </a:p>
          <a:p>
            <a:r>
              <a:rPr lang="en-US" dirty="0" smtClean="0">
                <a:solidFill>
                  <a:schemeClr val="accent2">
                    <a:lumMod val="75000"/>
                  </a:schemeClr>
                </a:solidFill>
                <a:latin typeface="Arial Black" pitchFamily="34" charset="0"/>
              </a:rPr>
              <a:t>Assistant Professor</a:t>
            </a:r>
          </a:p>
          <a:p>
            <a:r>
              <a:rPr lang="en-US" dirty="0" smtClean="0">
                <a:solidFill>
                  <a:srgbClr val="FFFF00"/>
                </a:solidFill>
                <a:latin typeface="Arial Black" pitchFamily="34" charset="0"/>
              </a:rPr>
              <a:t>Dept. of Biochemistry</a:t>
            </a:r>
          </a:p>
          <a:p>
            <a:r>
              <a:rPr lang="en-US" dirty="0" smtClean="0">
                <a:solidFill>
                  <a:srgbClr val="FFFF00"/>
                </a:solidFill>
                <a:latin typeface="Arial Black" pitchFamily="34" charset="0"/>
              </a:rPr>
              <a:t>St. Joseph’s college for Women (A)</a:t>
            </a:r>
          </a:p>
          <a:p>
            <a:r>
              <a:rPr lang="en-US" dirty="0" smtClean="0">
                <a:solidFill>
                  <a:srgbClr val="FFFF00"/>
                </a:solidFill>
                <a:latin typeface="Arial Black" pitchFamily="34" charset="0"/>
              </a:rPr>
              <a:t>Visakhapatnam</a:t>
            </a:r>
          </a:p>
          <a:p>
            <a:endParaRPr lang="en-US" dirty="0">
              <a:solidFill>
                <a:schemeClr val="accent2">
                  <a:lumMod val="75000"/>
                </a:schemeClr>
              </a:solidFill>
              <a:latin typeface="Arial Black" pitchFamily="34" charset="0"/>
            </a:endParaRPr>
          </a:p>
        </p:txBody>
      </p:sp>
      <p:pic>
        <p:nvPicPr>
          <p:cNvPr id="4" name="Picture 6" descr="Image result for saint joseph college visakhapatnam logo"/>
          <p:cNvPicPr>
            <a:picLocks noChangeAspect="1" noChangeArrowheads="1"/>
          </p:cNvPicPr>
          <p:nvPr/>
        </p:nvPicPr>
        <p:blipFill>
          <a:blip r:embed="rId2"/>
          <a:srcRect/>
          <a:stretch>
            <a:fillRect/>
          </a:stretch>
        </p:blipFill>
        <p:spPr bwMode="auto">
          <a:xfrm>
            <a:off x="3657600" y="2362200"/>
            <a:ext cx="1732421" cy="1905000"/>
          </a:xfrm>
          <a:prstGeom prst="rect">
            <a:avLst/>
          </a:prstGeom>
          <a:noFill/>
        </p:spPr>
      </p:pic>
      <p:pic>
        <p:nvPicPr>
          <p:cNvPr id="4098" name="Picture 2"/>
          <p:cNvPicPr>
            <a:picLocks noChangeAspect="1" noChangeArrowheads="1"/>
          </p:cNvPicPr>
          <p:nvPr/>
        </p:nvPicPr>
        <p:blipFill>
          <a:blip r:embed="rId3"/>
          <a:srcRect/>
          <a:stretch>
            <a:fillRect/>
          </a:stretch>
        </p:blipFill>
        <p:spPr bwMode="auto">
          <a:xfrm>
            <a:off x="0" y="3733800"/>
            <a:ext cx="2739756" cy="2819400"/>
          </a:xfrm>
          <a:prstGeom prst="rect">
            <a:avLst/>
          </a:prstGeom>
          <a:noFill/>
          <a:ln w="9525">
            <a:noFill/>
            <a:miter lim="800000"/>
            <a:headEnd/>
            <a:tailEnd/>
          </a:ln>
          <a:effectLst/>
        </p:spPr>
      </p:pic>
      <p:sp>
        <p:nvSpPr>
          <p:cNvPr id="6" name="Footer Placeholder 5"/>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r>
              <a:rPr lang="en-US" dirty="0" smtClean="0"/>
              <a:t>expiration</a:t>
            </a:r>
            <a:endParaRPr lang="en-US" dirty="0"/>
          </a:p>
        </p:txBody>
      </p:sp>
      <p:pic>
        <p:nvPicPr>
          <p:cNvPr id="43010" name="Picture 2"/>
          <p:cNvPicPr>
            <a:picLocks noChangeAspect="1" noChangeArrowheads="1"/>
          </p:cNvPicPr>
          <p:nvPr/>
        </p:nvPicPr>
        <p:blipFill>
          <a:blip r:embed="rId2"/>
          <a:srcRect/>
          <a:stretch>
            <a:fillRect/>
          </a:stretch>
        </p:blipFill>
        <p:spPr bwMode="auto">
          <a:xfrm>
            <a:off x="1004888" y="1524000"/>
            <a:ext cx="7134225" cy="3810000"/>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en-US" smtClean="0"/>
              <a:t>Dr Anupama, SJC</a:t>
            </a: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Title 2"/>
          <p:cNvSpPr>
            <a:spLocks noGrp="1"/>
          </p:cNvSpPr>
          <p:nvPr>
            <p:ph type="title"/>
          </p:nvPr>
        </p:nvSpPr>
        <p:spPr/>
        <p:txBody>
          <a:bodyPr/>
          <a:lstStyle/>
          <a:p>
            <a:r>
              <a:rPr lang="en-US" dirty="0" smtClean="0"/>
              <a:t>PROCESS OF RESPIRATION</a:t>
            </a:r>
            <a:endParaRPr lang="en-US" dirty="0"/>
          </a:p>
        </p:txBody>
      </p:sp>
      <p:pic>
        <p:nvPicPr>
          <p:cNvPr id="1026" name="Picture 2"/>
          <p:cNvPicPr>
            <a:picLocks noChangeAspect="1" noChangeArrowheads="1"/>
          </p:cNvPicPr>
          <p:nvPr/>
        </p:nvPicPr>
        <p:blipFill>
          <a:blip r:embed="rId2"/>
          <a:srcRect/>
          <a:stretch>
            <a:fillRect/>
          </a:stretch>
        </p:blipFill>
        <p:spPr bwMode="auto">
          <a:xfrm>
            <a:off x="1523999" y="1371600"/>
            <a:ext cx="5408263" cy="5105400"/>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en-US" smtClean="0"/>
              <a:t>Dr Anupama, SJC</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914400"/>
            <a:ext cx="8382000" cy="3276599"/>
          </a:xfrm>
        </p:spPr>
        <p:txBody>
          <a:bodyPr>
            <a:normAutofit fontScale="92500" lnSpcReduction="20000"/>
          </a:bodyPr>
          <a:lstStyle/>
          <a:p>
            <a:pPr algn="just"/>
            <a:r>
              <a:rPr lang="en-US" dirty="0" smtClean="0">
                <a:latin typeface="Times New Roman" pitchFamily="18" charset="0"/>
                <a:cs typeface="Times New Roman" pitchFamily="18" charset="0"/>
              </a:rPr>
              <a:t>This process occurs by simple diffusion, across a very thin membrane (known as the blood–air barrier), which forms the walls of the pulmonary alveoli.</a:t>
            </a:r>
          </a:p>
          <a:p>
            <a:pPr algn="just"/>
            <a:r>
              <a:rPr lang="en-US" dirty="0" smtClean="0">
                <a:latin typeface="Times New Roman" pitchFamily="18" charset="0"/>
                <a:cs typeface="Times New Roman" pitchFamily="18" charset="0"/>
              </a:rPr>
              <a:t>It consisting of the alveolar epithelial cells, their basement membranes and the endothelial cells of the alveolar capillaries</a:t>
            </a:r>
          </a:p>
          <a:p>
            <a:pPr algn="just"/>
            <a:r>
              <a:rPr lang="en-US" dirty="0" smtClean="0">
                <a:latin typeface="Times New Roman" pitchFamily="18" charset="0"/>
                <a:cs typeface="Times New Roman" pitchFamily="18" charset="0"/>
              </a:rPr>
              <a:t>This blood gas barrier is extremely thin (in humans, on average, 2.2 </a:t>
            </a:r>
            <a:r>
              <a:rPr lang="en-US" dirty="0" err="1" smtClean="0">
                <a:latin typeface="Times New Roman" pitchFamily="18" charset="0"/>
                <a:cs typeface="Times New Roman" pitchFamily="18" charset="0"/>
              </a:rPr>
              <a:t>μm</a:t>
            </a:r>
            <a:r>
              <a:rPr lang="en-US" dirty="0" smtClean="0">
                <a:latin typeface="Times New Roman" pitchFamily="18" charset="0"/>
                <a:cs typeface="Times New Roman" pitchFamily="18" charset="0"/>
              </a:rPr>
              <a:t> thick). It is folded into about 300 million small air sacs called alveoli. </a:t>
            </a:r>
            <a:endParaRPr lang="en-US" dirty="0">
              <a:latin typeface="Times New Roman" pitchFamily="18" charset="0"/>
              <a:cs typeface="Times New Roman" pitchFamily="18" charset="0"/>
            </a:endParaRPr>
          </a:p>
        </p:txBody>
      </p:sp>
      <p:sp>
        <p:nvSpPr>
          <p:cNvPr id="3" name="Title 2"/>
          <p:cNvSpPr>
            <a:spLocks noGrp="1"/>
          </p:cNvSpPr>
          <p:nvPr>
            <p:ph type="title"/>
          </p:nvPr>
        </p:nvSpPr>
        <p:spPr>
          <a:xfrm>
            <a:off x="381000" y="0"/>
            <a:ext cx="8229600" cy="1143000"/>
          </a:xfrm>
        </p:spPr>
        <p:txBody>
          <a:bodyPr/>
          <a:lstStyle/>
          <a:p>
            <a:r>
              <a:rPr lang="en-US" dirty="0" smtClean="0">
                <a:solidFill>
                  <a:srgbClr val="C00000"/>
                </a:solidFill>
                <a:latin typeface="Times New Roman" pitchFamily="18" charset="0"/>
                <a:cs typeface="Times New Roman" pitchFamily="18" charset="0"/>
              </a:rPr>
              <a:t>Diffusion of oxygen and CO</a:t>
            </a:r>
            <a:r>
              <a:rPr lang="en-US" baseline="-25000" dirty="0" smtClean="0">
                <a:solidFill>
                  <a:srgbClr val="C00000"/>
                </a:solidFill>
                <a:latin typeface="Times New Roman" pitchFamily="18" charset="0"/>
                <a:cs typeface="Times New Roman" pitchFamily="18" charset="0"/>
              </a:rPr>
              <a:t>2</a:t>
            </a:r>
            <a:endParaRPr lang="en-US" dirty="0"/>
          </a:p>
        </p:txBody>
      </p:sp>
      <p:pic>
        <p:nvPicPr>
          <p:cNvPr id="24578" name="Picture 2" descr="Alveolus diagram.svg"/>
          <p:cNvPicPr>
            <a:picLocks noChangeAspect="1" noChangeArrowheads="1"/>
          </p:cNvPicPr>
          <p:nvPr/>
        </p:nvPicPr>
        <p:blipFill>
          <a:blip r:embed="rId2"/>
          <a:srcRect/>
          <a:stretch>
            <a:fillRect/>
          </a:stretch>
        </p:blipFill>
        <p:spPr bwMode="auto">
          <a:xfrm>
            <a:off x="5334000" y="4208069"/>
            <a:ext cx="3505200" cy="2649931"/>
          </a:xfrm>
          <a:prstGeom prst="rect">
            <a:avLst/>
          </a:prstGeom>
          <a:noFill/>
        </p:spPr>
      </p:pic>
      <p:sp>
        <p:nvSpPr>
          <p:cNvPr id="5" name="Footer Placeholder 4"/>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228600"/>
            <a:ext cx="5181600" cy="6172200"/>
          </a:xfrm>
        </p:spPr>
        <p:txBody>
          <a:bodyPr>
            <a:normAutofit fontScale="92500" lnSpcReduction="10000"/>
          </a:bodyPr>
          <a:lstStyle/>
          <a:p>
            <a:pPr algn="just"/>
            <a:r>
              <a:rPr lang="en-US" dirty="0" smtClean="0">
                <a:latin typeface="Times New Roman" pitchFamily="18" charset="0"/>
                <a:cs typeface="Times New Roman" pitchFamily="18" charset="0"/>
              </a:rPr>
              <a:t>Partial pressure of oxygen in lungs is 13-14 </a:t>
            </a:r>
            <a:r>
              <a:rPr lang="en-US" dirty="0" err="1" smtClean="0">
                <a:latin typeface="Times New Roman" pitchFamily="18" charset="0"/>
                <a:cs typeface="Times New Roman" pitchFamily="18" charset="0"/>
              </a:rPr>
              <a:t>kPa</a:t>
            </a:r>
            <a:r>
              <a:rPr lang="en-US" dirty="0" smtClean="0">
                <a:latin typeface="Times New Roman" pitchFamily="18" charset="0"/>
                <a:cs typeface="Times New Roman" pitchFamily="18" charset="0"/>
              </a:rPr>
              <a:t> (100 mmHg), and a partial pressure of carbon dioxide of 5.3 </a:t>
            </a:r>
            <a:r>
              <a:rPr lang="en-US" dirty="0" err="1" smtClean="0">
                <a:latin typeface="Times New Roman" pitchFamily="18" charset="0"/>
                <a:cs typeface="Times New Roman" pitchFamily="18" charset="0"/>
              </a:rPr>
              <a:t>kPa</a:t>
            </a:r>
            <a:r>
              <a:rPr lang="en-US" dirty="0" smtClean="0">
                <a:latin typeface="Times New Roman" pitchFamily="18" charset="0"/>
                <a:cs typeface="Times New Roman" pitchFamily="18" charset="0"/>
              </a:rPr>
              <a:t> (40 mmHg) (i.e. the same as the oxygen and carbon dioxide gas tensions as in the alveoli). This difference in partial pressure is responsible for exchange of gases.</a:t>
            </a:r>
          </a:p>
          <a:p>
            <a:pPr algn="just"/>
            <a:r>
              <a:rPr lang="en-US" dirty="0" smtClean="0">
                <a:latin typeface="Times New Roman" pitchFamily="18" charset="0"/>
                <a:cs typeface="Times New Roman" pitchFamily="18" charset="0"/>
              </a:rPr>
              <a:t>Similarly, since the blood arriving in the alveolar capillaries has a partial pressure of CO</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of also about 6 </a:t>
            </a:r>
            <a:r>
              <a:rPr lang="en-US" dirty="0" err="1" smtClean="0">
                <a:latin typeface="Times New Roman" pitchFamily="18" charset="0"/>
                <a:cs typeface="Times New Roman" pitchFamily="18" charset="0"/>
              </a:rPr>
              <a:t>kPa</a:t>
            </a:r>
            <a:r>
              <a:rPr lang="en-US" dirty="0" smtClean="0">
                <a:latin typeface="Times New Roman" pitchFamily="18" charset="0"/>
                <a:cs typeface="Times New Roman" pitchFamily="18" charset="0"/>
              </a:rPr>
              <a:t> (45 mmHg), whereas that of the alveolar air is 5.3 </a:t>
            </a:r>
            <a:r>
              <a:rPr lang="en-US" dirty="0" err="1" smtClean="0">
                <a:latin typeface="Times New Roman" pitchFamily="18" charset="0"/>
                <a:cs typeface="Times New Roman" pitchFamily="18" charset="0"/>
              </a:rPr>
              <a:t>kPa</a:t>
            </a:r>
            <a:r>
              <a:rPr lang="en-US" dirty="0" smtClean="0">
                <a:latin typeface="Times New Roman" pitchFamily="18" charset="0"/>
                <a:cs typeface="Times New Roman" pitchFamily="18" charset="0"/>
              </a:rPr>
              <a:t> (40 mmHg), there is a net movement of carbon dioxide out of the capillaries into the alveoli.</a:t>
            </a:r>
            <a:endParaRPr lang="en-US" dirty="0">
              <a:latin typeface="Times New Roman" pitchFamily="18" charset="0"/>
              <a:cs typeface="Times New Roman" pitchFamily="18" charset="0"/>
            </a:endParaRPr>
          </a:p>
        </p:txBody>
      </p:sp>
      <p:pic>
        <p:nvPicPr>
          <p:cNvPr id="23554" name="Picture 2" descr="File:Gas exchange.jpg"/>
          <p:cNvPicPr>
            <a:picLocks noChangeAspect="1" noChangeArrowheads="1"/>
          </p:cNvPicPr>
          <p:nvPr/>
        </p:nvPicPr>
        <p:blipFill>
          <a:blip r:embed="rId2"/>
          <a:srcRect/>
          <a:stretch>
            <a:fillRect/>
          </a:stretch>
        </p:blipFill>
        <p:spPr bwMode="auto">
          <a:xfrm>
            <a:off x="5562600" y="0"/>
            <a:ext cx="3581400" cy="5705476"/>
          </a:xfrm>
          <a:prstGeom prst="rect">
            <a:avLst/>
          </a:prstGeom>
          <a:noFill/>
        </p:spPr>
      </p:pic>
      <p:sp>
        <p:nvSpPr>
          <p:cNvPr id="4" name="Footer Placeholder 3"/>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Title 2"/>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2"/>
          <a:srcRect/>
          <a:stretch>
            <a:fillRect/>
          </a:stretch>
        </p:blipFill>
        <p:spPr bwMode="auto">
          <a:xfrm>
            <a:off x="1600200" y="86747"/>
            <a:ext cx="4953000" cy="6771253"/>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600200" y="762000"/>
            <a:ext cx="5360377" cy="4495800"/>
          </a:xfrm>
          <a:prstGeom prst="rect">
            <a:avLst/>
          </a:prstGeom>
          <a:noFill/>
          <a:ln w="9525">
            <a:noFill/>
            <a:miter lim="800000"/>
            <a:headEnd/>
            <a:tailEnd/>
          </a:ln>
          <a:effectLst/>
        </p:spPr>
      </p:pic>
      <p:sp>
        <p:nvSpPr>
          <p:cNvPr id="3" name="Footer Placeholder 2"/>
          <p:cNvSpPr>
            <a:spLocks noGrp="1"/>
          </p:cNvSpPr>
          <p:nvPr>
            <p:ph type="ftr" sz="quarter" idx="11"/>
          </p:nvPr>
        </p:nvSpPr>
        <p:spPr/>
        <p:txBody>
          <a:bodyPr/>
          <a:lstStyle/>
          <a:p>
            <a:r>
              <a:rPr lang="en-US" smtClean="0"/>
              <a:t>Dr Anupama, SJC</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srcRect/>
          <a:stretch>
            <a:fillRect/>
          </a:stretch>
        </p:blipFill>
        <p:spPr bwMode="auto">
          <a:xfrm>
            <a:off x="711199" y="533400"/>
            <a:ext cx="7747001" cy="5810250"/>
          </a:xfrm>
          <a:prstGeom prst="rect">
            <a:avLst/>
          </a:prstGeom>
          <a:noFill/>
          <a:ln w="9525">
            <a:noFill/>
            <a:miter lim="800000"/>
            <a:headEnd/>
            <a:tailEnd/>
          </a:ln>
          <a:effectLst/>
        </p:spPr>
      </p:pic>
      <p:sp>
        <p:nvSpPr>
          <p:cNvPr id="3" name="Footer Placeholder 2"/>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Respiratory Volumes and Capacities • Tidal Volume (TV) =Normal breathing moves about 500 </a:t>
            </a:r>
            <a:r>
              <a:rPr lang="en-US" dirty="0" err="1" smtClean="0"/>
              <a:t>mL</a:t>
            </a:r>
            <a:r>
              <a:rPr lang="en-US" dirty="0" smtClean="0"/>
              <a:t> of air with each breath • </a:t>
            </a:r>
            <a:r>
              <a:rPr lang="en-US" dirty="0" err="1" smtClean="0"/>
              <a:t>Inspiratory</a:t>
            </a:r>
            <a:r>
              <a:rPr lang="en-US" dirty="0" smtClean="0"/>
              <a:t> reserve volume (IRV) – Amount of air that can be taken in forcibly over the tidal volume – Usually between 2100 and 3200 </a:t>
            </a:r>
            <a:r>
              <a:rPr lang="en-US" dirty="0" err="1" smtClean="0"/>
              <a:t>mL</a:t>
            </a:r>
            <a:r>
              <a:rPr lang="en-US" dirty="0" smtClean="0"/>
              <a:t> • Expiratory reserve volume (ERV) – Amount of air that can be forcibly exhaled – Approximately 1200 </a:t>
            </a:r>
            <a:r>
              <a:rPr lang="en-US" dirty="0" err="1" smtClean="0"/>
              <a:t>mL</a:t>
            </a:r>
            <a:endParaRPr lang="en-US" dirty="0"/>
          </a:p>
        </p:txBody>
      </p:sp>
      <p:sp>
        <p:nvSpPr>
          <p:cNvPr id="3" name="Title 2"/>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Dr Anupama, SJC</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Residual volume (RV) – Air remaining in lung after expiration – About 1200 ml • Vital capacity – The total amount of exchangeable air – Vital capacity = TV + IRV + ERV • Functional volume – Air that actually reaches the respiratory zone – Usually about 350 </a:t>
            </a:r>
            <a:r>
              <a:rPr lang="en-US" dirty="0" err="1" smtClean="0"/>
              <a:t>mL</a:t>
            </a:r>
            <a:endParaRPr lang="en-US" dirty="0"/>
          </a:p>
        </p:txBody>
      </p:sp>
      <p:sp>
        <p:nvSpPr>
          <p:cNvPr id="3" name="Title 2"/>
          <p:cNvSpPr>
            <a:spLocks noGrp="1"/>
          </p:cNvSpPr>
          <p:nvPr>
            <p:ph type="title"/>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Dr Anupama, SJC</a:t>
            </a: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21505" name="Picture 1"/>
          <p:cNvPicPr>
            <a:picLocks noChangeAspect="1" noChangeArrowheads="1"/>
          </p:cNvPicPr>
          <p:nvPr/>
        </p:nvPicPr>
        <p:blipFill>
          <a:blip r:embed="rId2"/>
          <a:srcRect/>
          <a:stretch>
            <a:fillRect/>
          </a:stretch>
        </p:blipFill>
        <p:spPr bwMode="auto">
          <a:xfrm>
            <a:off x="381000" y="1524000"/>
            <a:ext cx="8783178" cy="3810000"/>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en-US" smtClean="0"/>
              <a:t>Dr Anupama, SJC</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0"/>
            <a:ext cx="9144000" cy="5943600"/>
          </a:xfrm>
        </p:spPr>
        <p:txBody>
          <a:bodyPr>
            <a:normAutofit/>
          </a:bodyPr>
          <a:lstStyle/>
          <a:p>
            <a:pPr>
              <a:buNone/>
            </a:pPr>
            <a:r>
              <a:rPr lang="en-US" dirty="0" smtClean="0">
                <a:solidFill>
                  <a:srgbClr val="C00000"/>
                </a:solidFill>
                <a:latin typeface="Times New Roman" pitchFamily="18" charset="0"/>
                <a:cs typeface="Times New Roman" pitchFamily="18" charset="0"/>
              </a:rPr>
              <a:t>Components of respiratory system </a:t>
            </a:r>
          </a:p>
          <a:p>
            <a:pPr>
              <a:buNone/>
            </a:pPr>
            <a:r>
              <a:rPr lang="en-US" dirty="0" smtClean="0">
                <a:solidFill>
                  <a:srgbClr val="C00000"/>
                </a:solidFill>
                <a:latin typeface="Times New Roman" pitchFamily="18" charset="0"/>
                <a:cs typeface="Times New Roman" pitchFamily="18" charset="0"/>
              </a:rPr>
              <a:t>Physiology of respiration </a:t>
            </a:r>
          </a:p>
          <a:p>
            <a:pPr>
              <a:buNone/>
            </a:pPr>
            <a:r>
              <a:rPr lang="en-US" dirty="0" smtClean="0">
                <a:solidFill>
                  <a:srgbClr val="C00000"/>
                </a:solidFill>
                <a:latin typeface="Times New Roman" pitchFamily="18" charset="0"/>
                <a:cs typeface="Times New Roman" pitchFamily="18" charset="0"/>
              </a:rPr>
              <a:t>	Diffusion of oxygen and CO</a:t>
            </a:r>
            <a:r>
              <a:rPr lang="en-US" baseline="-25000" dirty="0" smtClean="0">
                <a:solidFill>
                  <a:srgbClr val="C00000"/>
                </a:solidFill>
                <a:latin typeface="Times New Roman" pitchFamily="18" charset="0"/>
                <a:cs typeface="Times New Roman" pitchFamily="18" charset="0"/>
              </a:rPr>
              <a:t>2</a:t>
            </a:r>
            <a:r>
              <a:rPr lang="en-US" dirty="0" smtClean="0">
                <a:solidFill>
                  <a:srgbClr val="C00000"/>
                </a:solidFill>
                <a:latin typeface="Times New Roman" pitchFamily="18" charset="0"/>
                <a:cs typeface="Times New Roman" pitchFamily="18" charset="0"/>
              </a:rPr>
              <a:t> </a:t>
            </a:r>
          </a:p>
          <a:p>
            <a:pPr>
              <a:buNone/>
            </a:pPr>
            <a:r>
              <a:rPr lang="en-US" dirty="0" smtClean="0">
                <a:solidFill>
                  <a:srgbClr val="C00000"/>
                </a:solidFill>
                <a:latin typeface="Times New Roman" pitchFamily="18" charset="0"/>
                <a:cs typeface="Times New Roman" pitchFamily="18" charset="0"/>
              </a:rPr>
              <a:t>	Transport of oxygen </a:t>
            </a:r>
          </a:p>
          <a:p>
            <a:pPr>
              <a:buNone/>
            </a:pPr>
            <a:r>
              <a:rPr lang="en-US" dirty="0" smtClean="0">
                <a:solidFill>
                  <a:srgbClr val="C00000"/>
                </a:solidFill>
                <a:latin typeface="Times New Roman" pitchFamily="18" charset="0"/>
                <a:cs typeface="Times New Roman" pitchFamily="18" charset="0"/>
              </a:rPr>
              <a:t>	Role of hemoglobin </a:t>
            </a:r>
          </a:p>
          <a:p>
            <a:pPr>
              <a:buNone/>
            </a:pPr>
            <a:r>
              <a:rPr lang="en-US" dirty="0" smtClean="0">
                <a:solidFill>
                  <a:srgbClr val="C00000"/>
                </a:solidFill>
                <a:latin typeface="Times New Roman" pitchFamily="18" charset="0"/>
                <a:cs typeface="Times New Roman" pitchFamily="18" charset="0"/>
              </a:rPr>
              <a:t>	Dissociation curve of </a:t>
            </a:r>
            <a:r>
              <a:rPr lang="en-US" dirty="0" err="1" smtClean="0">
                <a:solidFill>
                  <a:srgbClr val="C00000"/>
                </a:solidFill>
                <a:latin typeface="Times New Roman" pitchFamily="18" charset="0"/>
                <a:cs typeface="Times New Roman" pitchFamily="18" charset="0"/>
              </a:rPr>
              <a:t>oxyhemoglobin</a:t>
            </a:r>
            <a:r>
              <a:rPr lang="en-US" dirty="0" smtClean="0">
                <a:solidFill>
                  <a:srgbClr val="C00000"/>
                </a:solidFill>
                <a:latin typeface="Times New Roman" pitchFamily="18" charset="0"/>
                <a:cs typeface="Times New Roman" pitchFamily="18" charset="0"/>
              </a:rPr>
              <a:t> and its significance</a:t>
            </a:r>
          </a:p>
          <a:p>
            <a:pPr>
              <a:buNone/>
            </a:pPr>
            <a:r>
              <a:rPr lang="en-US" dirty="0" smtClean="0">
                <a:solidFill>
                  <a:srgbClr val="C00000"/>
                </a:solidFill>
                <a:latin typeface="Times New Roman" pitchFamily="18" charset="0"/>
                <a:cs typeface="Times New Roman" pitchFamily="18" charset="0"/>
              </a:rPr>
              <a:t>	Bohr’s effect; transport of CO</a:t>
            </a:r>
            <a:r>
              <a:rPr lang="en-US" baseline="-25000" dirty="0" smtClean="0">
                <a:solidFill>
                  <a:srgbClr val="C00000"/>
                </a:solidFill>
                <a:latin typeface="Times New Roman" pitchFamily="18" charset="0"/>
                <a:cs typeface="Times New Roman" pitchFamily="18" charset="0"/>
              </a:rPr>
              <a:t>2</a:t>
            </a:r>
            <a:r>
              <a:rPr lang="en-US" dirty="0" smtClean="0">
                <a:solidFill>
                  <a:srgbClr val="C00000"/>
                </a:solidFill>
                <a:latin typeface="Times New Roman" pitchFamily="18" charset="0"/>
                <a:cs typeface="Times New Roman" pitchFamily="18" charset="0"/>
              </a:rPr>
              <a:t> and chloride shift; Various buffer system of the blood</a:t>
            </a:r>
          </a:p>
          <a:p>
            <a:pPr>
              <a:buNone/>
            </a:pPr>
            <a:r>
              <a:rPr lang="en-US" dirty="0" smtClean="0">
                <a:solidFill>
                  <a:srgbClr val="C00000"/>
                </a:solidFill>
                <a:latin typeface="Times New Roman" pitchFamily="18" charset="0"/>
                <a:cs typeface="Times New Roman" pitchFamily="18" charset="0"/>
              </a:rPr>
              <a:t>	Acid-base balance, factors affecting acid-base balance </a:t>
            </a:r>
          </a:p>
          <a:p>
            <a:pPr>
              <a:buNone/>
            </a:pPr>
            <a:r>
              <a:rPr lang="en-US" dirty="0" smtClean="0">
                <a:solidFill>
                  <a:srgbClr val="C00000"/>
                </a:solidFill>
                <a:latin typeface="Times New Roman" pitchFamily="18" charset="0"/>
                <a:cs typeface="Times New Roman" pitchFamily="18" charset="0"/>
              </a:rPr>
              <a:t>	Acidosis and alkalosis</a:t>
            </a:r>
          </a:p>
          <a:p>
            <a:pPr>
              <a:buNone/>
            </a:pPr>
            <a:r>
              <a:rPr lang="en-US" dirty="0" smtClean="0">
                <a:solidFill>
                  <a:srgbClr val="C00000"/>
                </a:solidFill>
                <a:latin typeface="Times New Roman" pitchFamily="18" charset="0"/>
                <a:cs typeface="Times New Roman" pitchFamily="18" charset="0"/>
              </a:rPr>
              <a:t>	Role of lung in regulation of acid-base balance. </a:t>
            </a:r>
          </a:p>
          <a:p>
            <a:endParaRPr lang="en-US" dirty="0">
              <a:solidFill>
                <a:srgbClr val="C00000"/>
              </a:solidFill>
              <a:latin typeface="Times New Roman" pitchFamily="18" charset="0"/>
              <a:cs typeface="Times New Roman" pitchFamily="18" charset="0"/>
            </a:endParaRPr>
          </a:p>
        </p:txBody>
      </p:sp>
      <p:sp>
        <p:nvSpPr>
          <p:cNvPr id="2" name="Title 1"/>
          <p:cNvSpPr>
            <a:spLocks noGrp="1"/>
          </p:cNvSpPr>
          <p:nvPr>
            <p:ph type="title"/>
          </p:nvPr>
        </p:nvSpPr>
        <p:spPr>
          <a:xfrm>
            <a:off x="0" y="0"/>
            <a:ext cx="8229600" cy="1143000"/>
          </a:xfrm>
        </p:spPr>
        <p:txBody>
          <a:bodyPr/>
          <a:lstStyle/>
          <a:p>
            <a:r>
              <a:rPr lang="en-US" dirty="0" smtClean="0"/>
              <a:t>Contents: </a:t>
            </a:r>
            <a:endParaRPr lang="en-US" dirty="0"/>
          </a:p>
        </p:txBody>
      </p:sp>
      <p:sp>
        <p:nvSpPr>
          <p:cNvPr id="4" name="Footer Placeholder 3"/>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5029200" cy="4525963"/>
          </a:xfrm>
        </p:spPr>
        <p:txBody>
          <a:bodyPr/>
          <a:lstStyle/>
          <a:p>
            <a:pPr algn="just">
              <a:buNone/>
            </a:pPr>
            <a:r>
              <a:rPr lang="en-US" dirty="0" err="1" smtClean="0">
                <a:latin typeface="Times New Roman" pitchFamily="18" charset="0"/>
                <a:cs typeface="Times New Roman" pitchFamily="18" charset="0"/>
              </a:rPr>
              <a:t>Oxyhemoglobin</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dissociation curve relates oxygen saturation (SO</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and partial pressure of oxygen in the blood (PO</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and is determined by </a:t>
            </a:r>
            <a:r>
              <a:rPr lang="en-US"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hemoglobin affinity for oxygen"</a:t>
            </a:r>
            <a:endParaRPr lang="en-US" dirty="0">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r>
              <a:rPr lang="en-US" b="0" dirty="0" smtClean="0"/>
              <a:t>The </a:t>
            </a:r>
            <a:r>
              <a:rPr lang="en-US" dirty="0" smtClean="0"/>
              <a:t>oxygen–</a:t>
            </a:r>
            <a:r>
              <a:rPr lang="en-US" dirty="0" err="1" smtClean="0"/>
              <a:t>haemoglobin</a:t>
            </a:r>
            <a:r>
              <a:rPr lang="en-US" dirty="0" smtClean="0"/>
              <a:t> dissociation curve</a:t>
            </a:r>
            <a:endParaRPr lang="en-US" dirty="0"/>
          </a:p>
        </p:txBody>
      </p:sp>
      <p:sp>
        <p:nvSpPr>
          <p:cNvPr id="17410" name="Rectangle 2"/>
          <p:cNvSpPr>
            <a:spLocks noChangeArrowheads="1"/>
          </p:cNvSpPr>
          <p:nvPr/>
        </p:nvSpPr>
        <p:spPr bwMode="auto">
          <a:xfrm>
            <a:off x="0" y="0"/>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222222"/>
                </a:solidFill>
                <a:effectLst/>
                <a:latin typeface="Arial" charset="0"/>
                <a:cs typeface="Arial" charset="0"/>
              </a:rPr>
              <a:t>oxyhemoglobin dissociation curve relates </a:t>
            </a:r>
            <a:r>
              <a:rPr kumimoji="0" lang="en-US" sz="1000" b="0" i="0" u="none" strike="noStrike" cap="none" normalizeH="0" baseline="0" smtClean="0">
                <a:ln>
                  <a:noFill/>
                </a:ln>
                <a:solidFill>
                  <a:srgbClr val="0B0080"/>
                </a:solidFill>
                <a:effectLst/>
                <a:latin typeface="Arial" charset="0"/>
                <a:cs typeface="Arial" charset="0"/>
                <a:hlinkClick r:id="rId2" tooltip="Oxygen saturation"/>
              </a:rPr>
              <a:t>oxygen saturation</a:t>
            </a:r>
            <a:r>
              <a:rPr kumimoji="0" lang="en-US" sz="1000" b="0" i="0" u="none" strike="noStrike" cap="none" normalizeH="0" baseline="0" smtClean="0">
                <a:ln>
                  <a:noFill/>
                </a:ln>
                <a:solidFill>
                  <a:srgbClr val="222222"/>
                </a:solidFill>
                <a:effectLst/>
                <a:latin typeface="Arial" charset="0"/>
                <a:cs typeface="Arial" charset="0"/>
              </a:rPr>
              <a:t> (S</a:t>
            </a:r>
            <a:r>
              <a:rPr kumimoji="0" lang="en-US" sz="800" b="0" i="0" u="none" strike="noStrike" cap="none" normalizeH="0" baseline="0" smtClean="0">
                <a:ln>
                  <a:noFill/>
                </a:ln>
                <a:solidFill>
                  <a:srgbClr val="222222"/>
                </a:solidFill>
                <a:effectLst/>
                <a:latin typeface="Arial" charset="0"/>
                <a:cs typeface="Arial" charset="0"/>
              </a:rPr>
              <a:t>O</a:t>
            </a:r>
            <a:r>
              <a:rPr kumimoji="0" lang="en-US" sz="800" b="0" i="0" u="none" strike="noStrike" cap="none" normalizeH="0" baseline="-30000" smtClean="0">
                <a:ln>
                  <a:noFill/>
                </a:ln>
                <a:solidFill>
                  <a:srgbClr val="222222"/>
                </a:solidFill>
                <a:effectLst/>
                <a:latin typeface="Arial" charset="0"/>
                <a:cs typeface="Arial" charset="0"/>
              </a:rPr>
              <a:t>2</a:t>
            </a:r>
            <a:r>
              <a:rPr kumimoji="0" lang="en-US" sz="1000" b="0" i="0" u="none" strike="noStrike" cap="none" normalizeH="0" baseline="0" smtClean="0">
                <a:ln>
                  <a:noFill/>
                </a:ln>
                <a:solidFill>
                  <a:srgbClr val="222222"/>
                </a:solidFill>
                <a:effectLst/>
                <a:latin typeface="Arial" charset="0"/>
                <a:cs typeface="Arial" charset="0"/>
              </a:rPr>
              <a:t>) and </a:t>
            </a:r>
            <a:r>
              <a:rPr kumimoji="0" lang="en-US" sz="1000" b="0" i="0" u="none" strike="noStrike" cap="none" normalizeH="0" baseline="0" smtClean="0">
                <a:ln>
                  <a:noFill/>
                </a:ln>
                <a:solidFill>
                  <a:srgbClr val="0B0080"/>
                </a:solidFill>
                <a:effectLst/>
                <a:latin typeface="Arial" charset="0"/>
                <a:cs typeface="Arial" charset="0"/>
                <a:hlinkClick r:id="rId3" tooltip="Partial pressure"/>
              </a:rPr>
              <a:t>partial pressure</a:t>
            </a:r>
            <a:r>
              <a:rPr kumimoji="0" lang="en-US" sz="1000" b="0" i="0" u="none" strike="noStrike" cap="none" normalizeH="0" baseline="0" smtClean="0">
                <a:ln>
                  <a:noFill/>
                </a:ln>
                <a:solidFill>
                  <a:srgbClr val="222222"/>
                </a:solidFill>
                <a:effectLst/>
                <a:latin typeface="Arial" charset="0"/>
                <a:cs typeface="Arial" charset="0"/>
              </a:rPr>
              <a:t> of oxygen in the blood (P</a:t>
            </a:r>
            <a:r>
              <a:rPr kumimoji="0" lang="en-US" sz="800" b="0" i="0" u="none" strike="noStrike" cap="none" normalizeH="0" baseline="0" smtClean="0">
                <a:ln>
                  <a:noFill/>
                </a:ln>
                <a:solidFill>
                  <a:srgbClr val="222222"/>
                </a:solidFill>
                <a:effectLst/>
                <a:latin typeface="Arial" charset="0"/>
                <a:cs typeface="Arial" charset="0"/>
              </a:rPr>
              <a:t>O</a:t>
            </a:r>
            <a:r>
              <a:rPr kumimoji="0" lang="en-US" sz="800" b="0" i="0" u="none" strike="noStrike" cap="none" normalizeH="0" baseline="-30000" smtClean="0">
                <a:ln>
                  <a:noFill/>
                </a:ln>
                <a:solidFill>
                  <a:srgbClr val="222222"/>
                </a:solidFill>
                <a:effectLst/>
                <a:latin typeface="Arial" charset="0"/>
                <a:cs typeface="Arial" charset="0"/>
              </a:rPr>
              <a:t>2</a:t>
            </a:r>
            <a:r>
              <a:rPr kumimoji="0" lang="en-US" sz="1000" b="0" i="0" u="none" strike="noStrike" cap="none" normalizeH="0" baseline="0" smtClean="0">
                <a:ln>
                  <a:noFill/>
                </a:ln>
                <a:solidFill>
                  <a:srgbClr val="222222"/>
                </a:solidFill>
                <a:effectLst/>
                <a:latin typeface="Arial" charset="0"/>
                <a:cs typeface="Arial" charset="0"/>
              </a:rPr>
              <a:t>), and is determined by what is called "hemoglobin affinity for oxygen"</a:t>
            </a:r>
            <a:r>
              <a:rPr kumimoji="0" lang="en-US" sz="1400" b="0" i="0" u="none" strike="noStrike" cap="none" normalizeH="0" baseline="0" smtClean="0">
                <a:ln>
                  <a:noFill/>
                </a:ln>
                <a:solidFill>
                  <a:schemeClr val="tx1"/>
                </a:solidFill>
                <a:effectLst/>
                <a:latin typeface="Arial" charset="0"/>
                <a:cs typeface="Arial" charset="0"/>
              </a:rPr>
              <a:t> </a:t>
            </a:r>
            <a:endParaRPr kumimoji="0" lang="en-US" sz="1800" b="0" i="0" u="none" strike="noStrike" cap="none" normalizeH="0" baseline="0" smtClean="0">
              <a:ln>
                <a:noFill/>
              </a:ln>
              <a:solidFill>
                <a:schemeClr val="tx1"/>
              </a:solidFill>
              <a:effectLst/>
              <a:latin typeface="Arial" charset="0"/>
              <a:cs typeface="Arial" charset="0"/>
            </a:endParaRPr>
          </a:p>
        </p:txBody>
      </p:sp>
      <p:pic>
        <p:nvPicPr>
          <p:cNvPr id="17411" name="Picture 3"/>
          <p:cNvPicPr>
            <a:picLocks noChangeAspect="1" noChangeArrowheads="1"/>
          </p:cNvPicPr>
          <p:nvPr/>
        </p:nvPicPr>
        <p:blipFill>
          <a:blip r:embed="rId4"/>
          <a:srcRect/>
          <a:stretch>
            <a:fillRect/>
          </a:stretch>
        </p:blipFill>
        <p:spPr bwMode="auto">
          <a:xfrm>
            <a:off x="4953000" y="1143000"/>
            <a:ext cx="3886200" cy="4800600"/>
          </a:xfrm>
          <a:prstGeom prst="rect">
            <a:avLst/>
          </a:prstGeom>
          <a:noFill/>
          <a:ln w="9525">
            <a:noFill/>
            <a:miter lim="800000"/>
            <a:headEnd/>
            <a:tailEnd/>
          </a:ln>
          <a:effectLst/>
        </p:spPr>
      </p:pic>
      <p:sp>
        <p:nvSpPr>
          <p:cNvPr id="6" name="Footer Placeholder 5"/>
          <p:cNvSpPr>
            <a:spLocks noGrp="1"/>
          </p:cNvSpPr>
          <p:nvPr>
            <p:ph type="ftr" sz="quarter" idx="11"/>
          </p:nvPr>
        </p:nvSpPr>
        <p:spPr/>
        <p:txBody>
          <a:bodyPr/>
          <a:lstStyle/>
          <a:p>
            <a:r>
              <a:rPr lang="en-US" smtClean="0"/>
              <a:t>Dr Anupama, SJC</a:t>
            </a: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normAutofit fontScale="90000"/>
          </a:bodyPr>
          <a:lstStyle/>
          <a:p>
            <a:r>
              <a:rPr lang="en-US" dirty="0" smtClean="0"/>
              <a:t>Factors that affect standard dissociation curve</a:t>
            </a:r>
            <a:endParaRPr lang="en-US" dirty="0"/>
          </a:p>
        </p:txBody>
      </p:sp>
      <p:pic>
        <p:nvPicPr>
          <p:cNvPr id="16385" name="Picture 1"/>
          <p:cNvPicPr>
            <a:picLocks noChangeAspect="1" noChangeArrowheads="1"/>
          </p:cNvPicPr>
          <p:nvPr/>
        </p:nvPicPr>
        <p:blipFill>
          <a:blip r:embed="rId2"/>
          <a:srcRect/>
          <a:stretch>
            <a:fillRect/>
          </a:stretch>
        </p:blipFill>
        <p:spPr bwMode="auto">
          <a:xfrm>
            <a:off x="1981200" y="1524000"/>
            <a:ext cx="5198500" cy="4523607"/>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en-US" smtClean="0"/>
              <a:t>Dr Anupama, SJC</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143000"/>
            <a:ext cx="4191000" cy="5181600"/>
          </a:xfrm>
        </p:spPr>
        <p:txBody>
          <a:bodyPr>
            <a:normAutofit fontScale="77500" lnSpcReduction="20000"/>
          </a:bodyPr>
          <a:lstStyle/>
          <a:p>
            <a:pPr algn="just"/>
            <a:r>
              <a:rPr lang="en-US" dirty="0" smtClean="0">
                <a:latin typeface="Times New Roman" pitchFamily="18" charset="0"/>
                <a:cs typeface="Times New Roman" pitchFamily="18" charset="0"/>
              </a:rPr>
              <a:t>Bohr effect refers to the shift in the oxygen dissociation curve caused by changes in the concentration of carbon dioxide or the pH of the environment</a:t>
            </a:r>
            <a:r>
              <a:rPr lang="en-US" dirty="0" smtClean="0">
                <a:latin typeface="Times New Roman" pitchFamily="18" charset="0"/>
                <a:cs typeface="Times New Roman" pitchFamily="18" charset="0"/>
              </a:rPr>
              <a:t>.</a:t>
            </a:r>
          </a:p>
          <a:p>
            <a:pPr algn="just"/>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Since carbon dioxide reacts with water to form carbonic acid, an increase in CO</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results in a decrease in blood pH</a:t>
            </a:r>
            <a:r>
              <a:rPr lang="en-US"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resulting in hemoglobin proteins releasing their load of oxygen. Conversely, a decrease in carbon dioxide provokes an increase in pH, which results in hemoglobin picking up more oxygen.</a:t>
            </a:r>
            <a:endParaRPr lang="en-US"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US" dirty="0" smtClean="0"/>
              <a:t>Bohr’s effect</a:t>
            </a:r>
            <a:endParaRPr lang="en-US" dirty="0"/>
          </a:p>
        </p:txBody>
      </p:sp>
      <p:pic>
        <p:nvPicPr>
          <p:cNvPr id="14337" name="Picture 1"/>
          <p:cNvPicPr>
            <a:picLocks noChangeAspect="1" noChangeArrowheads="1"/>
          </p:cNvPicPr>
          <p:nvPr/>
        </p:nvPicPr>
        <p:blipFill>
          <a:blip r:embed="rId2"/>
          <a:srcRect/>
          <a:stretch>
            <a:fillRect/>
          </a:stretch>
        </p:blipFill>
        <p:spPr bwMode="auto">
          <a:xfrm>
            <a:off x="4495800" y="609600"/>
            <a:ext cx="4267200" cy="4343400"/>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en-US" smtClean="0"/>
              <a:t>Dr Anupama, SJC</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381001"/>
            <a:ext cx="8382000" cy="4495800"/>
          </a:xfrm>
        </p:spPr>
        <p:txBody>
          <a:bodyPr>
            <a:normAutofit fontScale="85000" lnSpcReduction="10000"/>
          </a:bodyPr>
          <a:lstStyle/>
          <a:p>
            <a:pPr algn="just"/>
            <a:r>
              <a:rPr lang="en-US" dirty="0" smtClean="0">
                <a:latin typeface="Times New Roman" pitchFamily="18" charset="0"/>
                <a:cs typeface="Times New Roman" pitchFamily="18" charset="0"/>
              </a:rPr>
              <a:t>When a tissue's metabolic rate increases, so does its carbon dioxide waste production. When released into the bloodstream, carbon dioxide forms bicarbonate and </a:t>
            </a:r>
            <a:r>
              <a:rPr lang="en-US" dirty="0" smtClean="0">
                <a:latin typeface="Times New Roman" pitchFamily="18" charset="0"/>
                <a:cs typeface="Times New Roman" pitchFamily="18" charset="0"/>
              </a:rPr>
              <a:t>protons</a:t>
            </a:r>
          </a:p>
          <a:p>
            <a:pPr algn="just"/>
            <a:r>
              <a:rPr lang="en-US" dirty="0" smtClean="0">
                <a:latin typeface="Times New Roman" pitchFamily="18" charset="0"/>
                <a:cs typeface="Times New Roman" pitchFamily="18" charset="0"/>
              </a:rPr>
              <a:t>This causes the pH of the blood to decrease, which promotes the dissociation of oxygen from </a:t>
            </a:r>
            <a:r>
              <a:rPr lang="en-US" dirty="0" err="1" smtClean="0">
                <a:latin typeface="Times New Roman" pitchFamily="18" charset="0"/>
                <a:cs typeface="Times New Roman" pitchFamily="18" charset="0"/>
              </a:rPr>
              <a:t>haemoglobin</a:t>
            </a:r>
            <a:r>
              <a:rPr lang="en-US" dirty="0" smtClean="0">
                <a:latin typeface="Times New Roman" pitchFamily="18" charset="0"/>
                <a:cs typeface="Times New Roman" pitchFamily="18" charset="0"/>
              </a:rPr>
              <a:t>, and allows the surrounding tissues to obtain enough oxygen to meet their demands.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In </a:t>
            </a:r>
            <a:r>
              <a:rPr lang="en-US" dirty="0" smtClean="0">
                <a:latin typeface="Times New Roman" pitchFamily="18" charset="0"/>
                <a:cs typeface="Times New Roman" pitchFamily="18" charset="0"/>
              </a:rPr>
              <a:t>areas where oxygen concentration is high, such as the lungs, binding of oxygen causes </a:t>
            </a:r>
            <a:r>
              <a:rPr lang="en-US" dirty="0" err="1" smtClean="0">
                <a:latin typeface="Times New Roman" pitchFamily="18" charset="0"/>
                <a:cs typeface="Times New Roman" pitchFamily="18" charset="0"/>
              </a:rPr>
              <a:t>haemoglobin</a:t>
            </a:r>
            <a:r>
              <a:rPr lang="en-US" dirty="0" smtClean="0">
                <a:latin typeface="Times New Roman" pitchFamily="18" charset="0"/>
                <a:cs typeface="Times New Roman" pitchFamily="18" charset="0"/>
              </a:rPr>
              <a:t> to release protons, which recombine with bicarbonate to eliminate carbon dioxide during exhalation. </a:t>
            </a:r>
            <a:endParaRPr lang="en-US"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These </a:t>
            </a:r>
            <a:r>
              <a:rPr lang="en-US" dirty="0" smtClean="0">
                <a:latin typeface="Times New Roman" pitchFamily="18" charset="0"/>
                <a:cs typeface="Times New Roman" pitchFamily="18" charset="0"/>
              </a:rPr>
              <a:t>opposing </a:t>
            </a:r>
            <a:r>
              <a:rPr lang="en-US" dirty="0" err="1" smtClean="0">
                <a:latin typeface="Times New Roman" pitchFamily="18" charset="0"/>
                <a:cs typeface="Times New Roman" pitchFamily="18" charset="0"/>
              </a:rPr>
              <a:t>protonation</a:t>
            </a:r>
            <a:r>
              <a:rPr lang="en-US" dirty="0" smtClean="0">
                <a:latin typeface="Times New Roman" pitchFamily="18" charset="0"/>
                <a:cs typeface="Times New Roman" pitchFamily="18" charset="0"/>
              </a:rPr>
              <a:t> and </a:t>
            </a:r>
            <a:r>
              <a:rPr lang="en-US" dirty="0" err="1" smtClean="0">
                <a:latin typeface="Times New Roman" pitchFamily="18" charset="0"/>
                <a:cs typeface="Times New Roman" pitchFamily="18" charset="0"/>
              </a:rPr>
              <a:t>deprotonation</a:t>
            </a:r>
            <a:r>
              <a:rPr lang="en-US" dirty="0" smtClean="0">
                <a:latin typeface="Times New Roman" pitchFamily="18" charset="0"/>
                <a:cs typeface="Times New Roman" pitchFamily="18" charset="0"/>
              </a:rPr>
              <a:t> reactions occur in equilibrium resulting in little overall change in blood pH</a:t>
            </a:r>
            <a:endParaRPr lang="en-US" dirty="0">
              <a:latin typeface="Times New Roman" pitchFamily="18" charset="0"/>
              <a:cs typeface="Times New Roman" pitchFamily="18" charset="0"/>
            </a:endParaRPr>
          </a:p>
        </p:txBody>
      </p:sp>
      <p:pic>
        <p:nvPicPr>
          <p:cNvPr id="13313" name="Picture 1"/>
          <p:cNvPicPr>
            <a:picLocks noChangeAspect="1" noChangeArrowheads="1"/>
          </p:cNvPicPr>
          <p:nvPr/>
        </p:nvPicPr>
        <p:blipFill>
          <a:blip r:embed="rId2"/>
          <a:srcRect/>
          <a:stretch>
            <a:fillRect/>
          </a:stretch>
        </p:blipFill>
        <p:spPr bwMode="auto">
          <a:xfrm>
            <a:off x="1371599" y="5105400"/>
            <a:ext cx="6662615" cy="838200"/>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en-US" smtClean="0"/>
              <a:t>Dr Anupama, SJC</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295400"/>
            <a:ext cx="4648200" cy="4711891"/>
          </a:xfrm>
        </p:spPr>
        <p:txBody>
          <a:bodyPr>
            <a:normAutofit fontScale="85000" lnSpcReduction="20000"/>
          </a:bodyPr>
          <a:lstStyle/>
          <a:p>
            <a:pPr algn="just"/>
            <a:r>
              <a:rPr lang="en-US" dirty="0" smtClean="0">
                <a:latin typeface="Times New Roman" pitchFamily="18" charset="0"/>
                <a:cs typeface="Times New Roman" pitchFamily="18" charset="0"/>
              </a:rPr>
              <a:t>It refers </a:t>
            </a:r>
            <a:r>
              <a:rPr lang="en-US" dirty="0" smtClean="0">
                <a:latin typeface="Times New Roman" pitchFamily="18" charset="0"/>
                <a:cs typeface="Times New Roman" pitchFamily="18" charset="0"/>
              </a:rPr>
              <a:t>to the </a:t>
            </a:r>
            <a:r>
              <a:rPr lang="en-US" dirty="0" smtClean="0">
                <a:latin typeface="Times New Roman" pitchFamily="18" charset="0"/>
                <a:cs typeface="Times New Roman" pitchFamily="18" charset="0"/>
              </a:rPr>
              <a:t>exchange of</a:t>
            </a:r>
            <a:r>
              <a:rPr lang="en-US" dirty="0" smtClean="0">
                <a:latin typeface="Times New Roman" pitchFamily="18" charset="0"/>
                <a:cs typeface="Times New Roman" pitchFamily="18" charset="0"/>
              </a:rPr>
              <a:t> bicarbonate (HCO</a:t>
            </a:r>
            <a:r>
              <a:rPr lang="en-US" baseline="-25000" dirty="0" smtClean="0">
                <a:latin typeface="Times New Roman" pitchFamily="18" charset="0"/>
                <a:cs typeface="Times New Roman" pitchFamily="18" charset="0"/>
              </a:rPr>
              <a:t>3</a:t>
            </a:r>
            <a:r>
              <a:rPr lang="en-US" baseline="30000"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and chloride (</a:t>
            </a:r>
            <a:r>
              <a:rPr lang="en-US" dirty="0" err="1" smtClean="0">
                <a:latin typeface="Times New Roman" pitchFamily="18" charset="0"/>
                <a:cs typeface="Times New Roman" pitchFamily="18" charset="0"/>
              </a:rPr>
              <a:t>Cl</a:t>
            </a:r>
            <a:r>
              <a:rPr lang="en-US" baseline="30000"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across the membrane of red blood cells (</a:t>
            </a:r>
            <a:r>
              <a:rPr lang="en-US" dirty="0" smtClean="0">
                <a:latin typeface="Times New Roman" pitchFamily="18" charset="0"/>
                <a:cs typeface="Times New Roman" pitchFamily="18" charset="0"/>
              </a:rPr>
              <a:t>RBC)</a:t>
            </a:r>
          </a:p>
          <a:p>
            <a:pPr algn="just"/>
            <a:r>
              <a:rPr lang="en-US" dirty="0" smtClean="0">
                <a:latin typeface="Times New Roman" pitchFamily="18" charset="0"/>
                <a:cs typeface="Times New Roman" pitchFamily="18" charset="0"/>
              </a:rPr>
              <a:t>Cell membranes are generally impermeable to charged ions (i.e. H</a:t>
            </a:r>
            <a:r>
              <a:rPr lang="en-US" baseline="30000"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HCO</a:t>
            </a:r>
            <a:r>
              <a:rPr lang="en-US" baseline="-25000" dirty="0" smtClean="0">
                <a:latin typeface="Times New Roman" pitchFamily="18" charset="0"/>
                <a:cs typeface="Times New Roman" pitchFamily="18" charset="0"/>
              </a:rPr>
              <a:t>3</a:t>
            </a:r>
            <a:r>
              <a:rPr lang="en-US" baseline="30000"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 but RBCs are able to exchange bicarbonate for chloride using the anion exchanger </a:t>
            </a:r>
            <a:r>
              <a:rPr lang="en-US" dirty="0" smtClean="0">
                <a:latin typeface="Times New Roman" pitchFamily="18" charset="0"/>
                <a:cs typeface="Times New Roman" pitchFamily="18" charset="0"/>
              </a:rPr>
              <a:t>proteins.</a:t>
            </a:r>
          </a:p>
          <a:p>
            <a:pPr algn="just"/>
            <a:r>
              <a:rPr lang="en-US" dirty="0" smtClean="0">
                <a:latin typeface="Times New Roman" pitchFamily="18" charset="0"/>
                <a:cs typeface="Times New Roman" pitchFamily="18" charset="0"/>
              </a:rPr>
              <a:t>This </a:t>
            </a:r>
            <a:r>
              <a:rPr lang="en-US" dirty="0" smtClean="0">
                <a:latin typeface="Times New Roman" pitchFamily="18" charset="0"/>
                <a:cs typeface="Times New Roman" pitchFamily="18" charset="0"/>
              </a:rPr>
              <a:t>rise in intracellular bicarbonate leads to bicarbonate export and chloride </a:t>
            </a:r>
            <a:r>
              <a:rPr lang="en-US" dirty="0" smtClean="0">
                <a:latin typeface="Times New Roman" pitchFamily="18" charset="0"/>
                <a:cs typeface="Times New Roman" pitchFamily="18" charset="0"/>
              </a:rPr>
              <a:t>intake is referred to as "</a:t>
            </a:r>
            <a:r>
              <a:rPr lang="en-US" dirty="0" smtClean="0">
                <a:latin typeface="Times New Roman" pitchFamily="18" charset="0"/>
                <a:cs typeface="Times New Roman" pitchFamily="18" charset="0"/>
              </a:rPr>
              <a:t>chloride </a:t>
            </a:r>
            <a:r>
              <a:rPr lang="en-US" dirty="0" smtClean="0">
                <a:latin typeface="Times New Roman" pitchFamily="18" charset="0"/>
                <a:cs typeface="Times New Roman" pitchFamily="18" charset="0"/>
              </a:rPr>
              <a:t>shift”.</a:t>
            </a:r>
            <a:endParaRPr lang="en-US"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US" dirty="0" smtClean="0"/>
              <a:t>Chloride shift</a:t>
            </a:r>
            <a:endParaRPr lang="en-US" dirty="0"/>
          </a:p>
        </p:txBody>
      </p:sp>
      <p:pic>
        <p:nvPicPr>
          <p:cNvPr id="12289" name="Picture 1"/>
          <p:cNvPicPr>
            <a:picLocks noChangeAspect="1" noChangeArrowheads="1"/>
          </p:cNvPicPr>
          <p:nvPr/>
        </p:nvPicPr>
        <p:blipFill>
          <a:blip r:embed="rId2"/>
          <a:srcRect/>
          <a:stretch>
            <a:fillRect/>
          </a:stretch>
        </p:blipFill>
        <p:spPr bwMode="auto">
          <a:xfrm>
            <a:off x="4800600" y="609600"/>
            <a:ext cx="4343400" cy="5486400"/>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en-US" smtClean="0"/>
              <a:t>Dr Anupama, SJC</a:t>
            </a: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8915400" cy="3471672"/>
          </a:xfrm>
        </p:spPr>
        <p:txBody>
          <a:bodyPr>
            <a:normAutofit fontScale="77500" lnSpcReduction="20000"/>
          </a:bodyPr>
          <a:lstStyle/>
          <a:p>
            <a:pPr algn="just">
              <a:buNone/>
            </a:pPr>
            <a:r>
              <a:rPr lang="en-US" b="1" cap="all" dirty="0" smtClean="0">
                <a:latin typeface="Times New Roman" pitchFamily="18" charset="0"/>
                <a:cs typeface="Times New Roman" pitchFamily="18" charset="0"/>
              </a:rPr>
              <a:t>BICARBONATE-CARBONIC ACID </a:t>
            </a:r>
            <a:r>
              <a:rPr lang="en-US" b="1" cap="all" dirty="0" smtClean="0">
                <a:latin typeface="Times New Roman" pitchFamily="18" charset="0"/>
                <a:cs typeface="Times New Roman" pitchFamily="18" charset="0"/>
              </a:rPr>
              <a:t>BUFFER: </a:t>
            </a:r>
            <a:r>
              <a:rPr lang="en-US" dirty="0" smtClean="0">
                <a:latin typeface="Times New Roman" pitchFamily="18" charset="0"/>
                <a:cs typeface="Times New Roman" pitchFamily="18" charset="0"/>
              </a:rPr>
              <a:t>The bicarbonate is regulated in the blood by sodium, as are the phosphate ions. </a:t>
            </a: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When </a:t>
            </a:r>
            <a:r>
              <a:rPr lang="en-US" dirty="0" smtClean="0">
                <a:latin typeface="Times New Roman" pitchFamily="18" charset="0"/>
                <a:cs typeface="Times New Roman" pitchFamily="18" charset="0"/>
              </a:rPr>
              <a:t>sodium bicarbonate (NaHCO</a:t>
            </a:r>
            <a:r>
              <a:rPr lang="en-US" baseline="-25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 comes into contact with a strong acid, such as </a:t>
            </a:r>
            <a:r>
              <a:rPr lang="en-US" dirty="0" err="1" smtClean="0">
                <a:latin typeface="Times New Roman" pitchFamily="18" charset="0"/>
                <a:cs typeface="Times New Roman" pitchFamily="18" charset="0"/>
              </a:rPr>
              <a:t>HCl</a:t>
            </a:r>
            <a:r>
              <a:rPr lang="en-US" dirty="0" smtClean="0">
                <a:latin typeface="Times New Roman" pitchFamily="18" charset="0"/>
                <a:cs typeface="Times New Roman" pitchFamily="18" charset="0"/>
              </a:rPr>
              <a:t>, carbonic acid (H</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CO</a:t>
            </a:r>
            <a:r>
              <a:rPr lang="en-US" baseline="-25000"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 which is a weak acid, and </a:t>
            </a:r>
            <a:r>
              <a:rPr lang="en-US" dirty="0" err="1" smtClean="0">
                <a:latin typeface="Times New Roman" pitchFamily="18" charset="0"/>
                <a:cs typeface="Times New Roman" pitchFamily="18" charset="0"/>
              </a:rPr>
              <a:t>NaCl</a:t>
            </a:r>
            <a:r>
              <a:rPr lang="en-US" dirty="0" smtClean="0">
                <a:latin typeface="Times New Roman" pitchFamily="18" charset="0"/>
                <a:cs typeface="Times New Roman" pitchFamily="18" charset="0"/>
              </a:rPr>
              <a:t> are formed. </a:t>
            </a: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When </a:t>
            </a:r>
            <a:r>
              <a:rPr lang="en-US" dirty="0" smtClean="0">
                <a:latin typeface="Times New Roman" pitchFamily="18" charset="0"/>
                <a:cs typeface="Times New Roman" pitchFamily="18" charset="0"/>
              </a:rPr>
              <a:t>carbonic acid comes into contact with a strong base, such as </a:t>
            </a:r>
            <a:r>
              <a:rPr lang="en-US" dirty="0" err="1" smtClean="0">
                <a:latin typeface="Times New Roman" pitchFamily="18" charset="0"/>
                <a:cs typeface="Times New Roman" pitchFamily="18" charset="0"/>
              </a:rPr>
              <a:t>NaOH</a:t>
            </a:r>
            <a:r>
              <a:rPr lang="en-US" dirty="0" smtClean="0">
                <a:latin typeface="Times New Roman" pitchFamily="18" charset="0"/>
                <a:cs typeface="Times New Roman" pitchFamily="18" charset="0"/>
              </a:rPr>
              <a:t>, bicarbonate and water are formed</a:t>
            </a:r>
            <a:r>
              <a:rPr lang="en-US"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Bicarbonate </a:t>
            </a:r>
            <a:r>
              <a:rPr lang="en-US" dirty="0" smtClean="0">
                <a:latin typeface="Times New Roman" pitchFamily="18" charset="0"/>
                <a:cs typeface="Times New Roman" pitchFamily="18" charset="0"/>
              </a:rPr>
              <a:t>ions and carbonic acid are present in the blood in a 20:1 ratio if the blood pH is within the normal range. </a:t>
            </a:r>
            <a:endParaRPr lang="en-US" dirty="0" smtClean="0">
              <a:latin typeface="Times New Roman" pitchFamily="18" charset="0"/>
              <a:cs typeface="Times New Roman" pitchFamily="18" charset="0"/>
            </a:endParaRPr>
          </a:p>
          <a:p>
            <a:pPr algn="just">
              <a:buNone/>
            </a:pPr>
            <a:r>
              <a:rPr lang="en-US" dirty="0" smtClean="0">
                <a:latin typeface="Times New Roman" pitchFamily="18" charset="0"/>
                <a:cs typeface="Times New Roman" pitchFamily="18" charset="0"/>
              </a:rPr>
              <a:t>With </a:t>
            </a:r>
            <a:r>
              <a:rPr lang="en-US" dirty="0" smtClean="0">
                <a:latin typeface="Times New Roman" pitchFamily="18" charset="0"/>
                <a:cs typeface="Times New Roman" pitchFamily="18" charset="0"/>
              </a:rPr>
              <a:t>20 times more bicarbonate than carbonic acid, this capture system is most efficient at buffering changes that would make the blood more acidic.</a:t>
            </a:r>
            <a:endParaRPr lang="en-US" b="1" cap="all" dirty="0" smtClean="0">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r>
              <a:rPr lang="en-US" dirty="0" smtClean="0"/>
              <a:t>Various buffer system of the blood</a:t>
            </a:r>
            <a:endParaRPr lang="en-US" dirty="0"/>
          </a:p>
        </p:txBody>
      </p:sp>
      <p:pic>
        <p:nvPicPr>
          <p:cNvPr id="11265" name="Picture 1"/>
          <p:cNvPicPr>
            <a:picLocks noChangeAspect="1" noChangeArrowheads="1"/>
          </p:cNvPicPr>
          <p:nvPr/>
        </p:nvPicPr>
        <p:blipFill>
          <a:blip r:embed="rId2"/>
          <a:srcRect/>
          <a:stretch>
            <a:fillRect/>
          </a:stretch>
        </p:blipFill>
        <p:spPr bwMode="auto">
          <a:xfrm>
            <a:off x="1143000" y="4876800"/>
            <a:ext cx="7528560" cy="1981200"/>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en-US" smtClean="0"/>
              <a:t>Dr Anupama, SJC</a:t>
            </a: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609600"/>
            <a:ext cx="1905000" cy="4525963"/>
          </a:xfrm>
        </p:spPr>
        <p:txBody>
          <a:bodyPr>
            <a:noAutofit/>
          </a:bodyPr>
          <a:lstStyle/>
          <a:p>
            <a:pPr>
              <a:buNone/>
            </a:pPr>
            <a:r>
              <a:rPr lang="en-US" sz="2600" dirty="0" smtClean="0">
                <a:latin typeface="Times New Roman" pitchFamily="18" charset="0"/>
                <a:cs typeface="Times New Roman" pitchFamily="18" charset="0"/>
              </a:rPr>
              <a:t>Respiratory </a:t>
            </a:r>
            <a:r>
              <a:rPr lang="en-US" sz="2600" dirty="0" smtClean="0">
                <a:latin typeface="Times New Roman" pitchFamily="18" charset="0"/>
                <a:cs typeface="Times New Roman" pitchFamily="18" charset="0"/>
              </a:rPr>
              <a:t>Regulation of Blood </a:t>
            </a:r>
            <a:r>
              <a:rPr lang="en-US" sz="2600" dirty="0" err="1" smtClean="0">
                <a:latin typeface="Times New Roman" pitchFamily="18" charset="0"/>
                <a:cs typeface="Times New Roman" pitchFamily="18" charset="0"/>
              </a:rPr>
              <a:t>pH.</a:t>
            </a:r>
            <a:r>
              <a:rPr lang="en-US" sz="2600" dirty="0" smtClean="0">
                <a:latin typeface="Times New Roman" pitchFamily="18" charset="0"/>
                <a:cs typeface="Times New Roman" pitchFamily="18" charset="0"/>
              </a:rPr>
              <a:t> The respiratory system can reduce blood pH by removing CO2 from the blood.</a:t>
            </a:r>
            <a:endParaRPr lang="en-US" sz="2600" dirty="0">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2"/>
          <a:srcRect/>
          <a:stretch>
            <a:fillRect/>
          </a:stretch>
        </p:blipFill>
        <p:spPr bwMode="auto">
          <a:xfrm>
            <a:off x="2819400" y="0"/>
            <a:ext cx="4419600" cy="6783884"/>
          </a:xfrm>
          <a:prstGeom prst="rect">
            <a:avLst/>
          </a:prstGeom>
          <a:noFill/>
          <a:ln w="9525">
            <a:noFill/>
            <a:miter lim="800000"/>
            <a:headEnd/>
            <a:tailEnd/>
          </a:ln>
          <a:effectLst/>
        </p:spPr>
      </p:pic>
      <p:sp>
        <p:nvSpPr>
          <p:cNvPr id="6" name="Footer Placeholder 5"/>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US" dirty="0" smtClean="0">
                <a:latin typeface="Times New Roman" pitchFamily="18" charset="0"/>
                <a:cs typeface="Times New Roman" pitchFamily="18" charset="0"/>
              </a:rPr>
              <a:t>Most acid-base disturbances result from</a:t>
            </a:r>
          </a:p>
          <a:p>
            <a:pPr algn="just"/>
            <a:r>
              <a:rPr lang="en-US" dirty="0" smtClean="0">
                <a:latin typeface="Times New Roman" pitchFamily="18" charset="0"/>
                <a:cs typeface="Times New Roman" pitchFamily="18" charset="0"/>
              </a:rPr>
              <a:t>disease or damage to organs (kidney, lungs, brain) whose normal function is necessary for acid-base homeostasis,</a:t>
            </a:r>
          </a:p>
          <a:p>
            <a:pPr algn="just"/>
            <a:r>
              <a:rPr lang="en-US" dirty="0" smtClean="0">
                <a:latin typeface="Times New Roman" pitchFamily="18" charset="0"/>
                <a:cs typeface="Times New Roman" pitchFamily="18" charset="0"/>
              </a:rPr>
              <a:t>disease which causes abnormally increased production of metabolic acids such that homeostatic mechanisms are </a:t>
            </a:r>
            <a:r>
              <a:rPr lang="en-US" dirty="0" smtClean="0">
                <a:latin typeface="Times New Roman" pitchFamily="18" charset="0"/>
                <a:cs typeface="Times New Roman" pitchFamily="18" charset="0"/>
              </a:rPr>
              <a:t>overwhelmed medical </a:t>
            </a:r>
            <a:r>
              <a:rPr lang="en-US" dirty="0" smtClean="0">
                <a:latin typeface="Times New Roman" pitchFamily="18" charset="0"/>
                <a:cs typeface="Times New Roman" pitchFamily="18" charset="0"/>
              </a:rPr>
              <a:t>intervention (e.g. mechanical ventilation, some drugs)</a:t>
            </a:r>
          </a:p>
          <a:p>
            <a:pPr algn="just"/>
            <a:endParaRPr lang="en-US"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US" dirty="0" smtClean="0"/>
              <a:t>ACID – BASE IMBALANCE</a:t>
            </a:r>
            <a:endParaRPr lang="en-US" dirty="0"/>
          </a:p>
        </p:txBody>
      </p:sp>
      <p:sp>
        <p:nvSpPr>
          <p:cNvPr id="4" name="Footer Placeholder 3"/>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304800"/>
            <a:ext cx="8915400" cy="6553200"/>
          </a:xfrm>
        </p:spPr>
        <p:txBody>
          <a:bodyPr>
            <a:normAutofit lnSpcReduction="10000"/>
          </a:bodyPr>
          <a:lstStyle/>
          <a:p>
            <a:pPr algn="just"/>
            <a:r>
              <a:rPr lang="en-US" b="1" dirty="0" smtClean="0">
                <a:latin typeface="Times New Roman" pitchFamily="18" charset="0"/>
                <a:cs typeface="Times New Roman" pitchFamily="18" charset="0"/>
              </a:rPr>
              <a:t>Respiratory acidosis – (raised </a:t>
            </a:r>
            <a:r>
              <a:rPr lang="en-US" b="1" i="1" dirty="0" smtClean="0">
                <a:latin typeface="Times New Roman" pitchFamily="18" charset="0"/>
                <a:cs typeface="Times New Roman" pitchFamily="18" charset="0"/>
              </a:rPr>
              <a:t>p</a:t>
            </a:r>
            <a:r>
              <a:rPr lang="en-US" b="1" dirty="0" smtClean="0">
                <a:latin typeface="Times New Roman" pitchFamily="18" charset="0"/>
                <a:cs typeface="Times New Roman" pitchFamily="18" charset="0"/>
              </a:rPr>
              <a:t>CO</a:t>
            </a:r>
            <a:r>
              <a:rPr lang="en-US" b="1" baseline="-25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(a), reduced pH)</a:t>
            </a:r>
          </a:p>
          <a:p>
            <a:pPr algn="just"/>
            <a:r>
              <a:rPr lang="en-US" dirty="0" smtClean="0">
                <a:latin typeface="Times New Roman" pitchFamily="18" charset="0"/>
                <a:cs typeface="Times New Roman" pitchFamily="18" charset="0"/>
              </a:rPr>
              <a:t>It </a:t>
            </a:r>
            <a:r>
              <a:rPr lang="en-US" dirty="0" smtClean="0">
                <a:latin typeface="Times New Roman" pitchFamily="18" charset="0"/>
                <a:cs typeface="Times New Roman" pitchFamily="18" charset="0"/>
              </a:rPr>
              <a:t>is characterized by increased </a:t>
            </a:r>
            <a:r>
              <a:rPr lang="en-US" i="1" dirty="0" smtClean="0">
                <a:latin typeface="Times New Roman" pitchFamily="18" charset="0"/>
                <a:cs typeface="Times New Roman" pitchFamily="18" charset="0"/>
              </a:rPr>
              <a:t>p</a:t>
            </a:r>
            <a:r>
              <a:rPr lang="en-US" dirty="0" smtClean="0">
                <a:latin typeface="Times New Roman" pitchFamily="18" charset="0"/>
                <a:cs typeface="Times New Roman" pitchFamily="18" charset="0"/>
              </a:rPr>
              <a:t>CO</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(a) due to inadequate alveolar ventilation (hypoventilation) and consequent reduced elimination of CO</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from the blood. Respiratory disease, such as bronchopneumonia, emphysema, asthma and chronic obstructive airways disease, may all be associated with hypoventilation sufficient to cause respiratory acidosis.</a:t>
            </a:r>
          </a:p>
          <a:p>
            <a:pPr algn="just"/>
            <a:r>
              <a:rPr lang="en-US" dirty="0" smtClean="0">
                <a:latin typeface="Times New Roman" pitchFamily="18" charset="0"/>
                <a:cs typeface="Times New Roman" pitchFamily="18" charset="0"/>
              </a:rPr>
              <a:t>Some drugs (e.g. morphine and barbiturates) can cause respiratory acidosis by depressing the respiratory center in the brain. Damage or trauma to the chest wall and the musculature involved in the mechanics of respiration may reduce ventilation rate. This explains the respiratory acidosis that can complicate the course of diseases such as poliomyelitis, </a:t>
            </a:r>
            <a:r>
              <a:rPr lang="en-US" dirty="0" err="1" smtClean="0">
                <a:latin typeface="Times New Roman" pitchFamily="18" charset="0"/>
                <a:cs typeface="Times New Roman" pitchFamily="18" charset="0"/>
              </a:rPr>
              <a:t>Guillain-Barre</a:t>
            </a:r>
            <a:r>
              <a:rPr lang="en-US" dirty="0" smtClean="0">
                <a:latin typeface="Times New Roman" pitchFamily="18" charset="0"/>
                <a:cs typeface="Times New Roman" pitchFamily="18" charset="0"/>
              </a:rPr>
              <a:t> syndrome and recovery from severe chest trauma.</a:t>
            </a:r>
          </a:p>
          <a:p>
            <a:pPr algn="just"/>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US" smtClean="0"/>
              <a:t>Dr Anupama, SJC</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304800"/>
            <a:ext cx="9144000" cy="5702491"/>
          </a:xfrm>
        </p:spPr>
        <p:txBody>
          <a:bodyPr>
            <a:normAutofit fontScale="92500"/>
          </a:bodyPr>
          <a:lstStyle/>
          <a:p>
            <a:pPr algn="just"/>
            <a:r>
              <a:rPr lang="en-US" b="1" dirty="0" smtClean="0">
                <a:latin typeface="Times New Roman" pitchFamily="18" charset="0"/>
                <a:cs typeface="Times New Roman" pitchFamily="18" charset="0"/>
              </a:rPr>
              <a:t>Respiratory alkalosis – (reduced </a:t>
            </a:r>
            <a:r>
              <a:rPr lang="en-US" b="1" i="1" dirty="0" smtClean="0">
                <a:latin typeface="Times New Roman" pitchFamily="18" charset="0"/>
                <a:cs typeface="Times New Roman" pitchFamily="18" charset="0"/>
              </a:rPr>
              <a:t>p</a:t>
            </a:r>
            <a:r>
              <a:rPr lang="en-US" b="1" dirty="0" smtClean="0">
                <a:latin typeface="Times New Roman" pitchFamily="18" charset="0"/>
                <a:cs typeface="Times New Roman" pitchFamily="18" charset="0"/>
              </a:rPr>
              <a:t>CO</a:t>
            </a:r>
            <a:r>
              <a:rPr lang="en-US" b="1" baseline="-25000" dirty="0" smtClean="0">
                <a:latin typeface="Times New Roman" pitchFamily="18" charset="0"/>
                <a:cs typeface="Times New Roman" pitchFamily="18" charset="0"/>
              </a:rPr>
              <a:t>2</a:t>
            </a:r>
            <a:r>
              <a:rPr lang="en-US" b="1" dirty="0" smtClean="0">
                <a:latin typeface="Times New Roman" pitchFamily="18" charset="0"/>
                <a:cs typeface="Times New Roman" pitchFamily="18" charset="0"/>
              </a:rPr>
              <a:t>(a), increased pH) </a:t>
            </a:r>
          </a:p>
          <a:p>
            <a:pPr algn="just"/>
            <a:r>
              <a:rPr lang="en-US" dirty="0" smtClean="0">
                <a:latin typeface="Times New Roman" pitchFamily="18" charset="0"/>
                <a:cs typeface="Times New Roman" pitchFamily="18" charset="0"/>
              </a:rPr>
              <a:t>By contrast, respiratory alkalosis is characterized by decreased </a:t>
            </a:r>
            <a:r>
              <a:rPr lang="en-US" i="1" dirty="0" smtClean="0">
                <a:latin typeface="Times New Roman" pitchFamily="18" charset="0"/>
                <a:cs typeface="Times New Roman" pitchFamily="18" charset="0"/>
              </a:rPr>
              <a:t>p</a:t>
            </a:r>
            <a:r>
              <a:rPr lang="en-US" dirty="0" smtClean="0">
                <a:latin typeface="Times New Roman" pitchFamily="18" charset="0"/>
                <a:cs typeface="Times New Roman" pitchFamily="18" charset="0"/>
              </a:rPr>
              <a:t>CO</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(a) due to excessive alveolar ventilation and resulting excessive elimination of CO</a:t>
            </a:r>
            <a:r>
              <a:rPr lang="en-US" baseline="-25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from blood. Disease in which, due to reduced oxygen in blood (hypoxemia), the respiratory center is stimulated can result in respiratory alkalosis.</a:t>
            </a:r>
          </a:p>
          <a:p>
            <a:pPr algn="just"/>
            <a:r>
              <a:rPr lang="en-US" dirty="0" smtClean="0">
                <a:latin typeface="Times New Roman" pitchFamily="18" charset="0"/>
                <a:cs typeface="Times New Roman" pitchFamily="18" charset="0"/>
              </a:rPr>
              <a:t>Examples here include severe anemia, pulmonary embolism and adult respiratory syndrome. Hyperventilation sufficient to cause respiratory alkalosis can be a feature of anxiety attacks and response to severe pain. One of the less welcome properties of </a:t>
            </a:r>
            <a:r>
              <a:rPr lang="en-US" dirty="0" err="1" smtClean="0">
                <a:latin typeface="Times New Roman" pitchFamily="18" charset="0"/>
                <a:cs typeface="Times New Roman" pitchFamily="18" charset="0"/>
              </a:rPr>
              <a:t>salicylate</a:t>
            </a:r>
            <a:r>
              <a:rPr lang="en-US" dirty="0" smtClean="0">
                <a:latin typeface="Times New Roman" pitchFamily="18" charset="0"/>
                <a:cs typeface="Times New Roman" pitchFamily="18" charset="0"/>
              </a:rPr>
              <a:t> (aspirin) is its stimulatory effect on the respiratory center. This effect accounts for the respiratory alkalosis that occurs following </a:t>
            </a:r>
            <a:r>
              <a:rPr lang="en-US" dirty="0" err="1" smtClean="0">
                <a:latin typeface="Times New Roman" pitchFamily="18" charset="0"/>
                <a:cs typeface="Times New Roman" pitchFamily="18" charset="0"/>
              </a:rPr>
              <a:t>salicylate</a:t>
            </a:r>
            <a:r>
              <a:rPr lang="en-US" dirty="0" smtClean="0">
                <a:latin typeface="Times New Roman" pitchFamily="18" charset="0"/>
                <a:cs typeface="Times New Roman" pitchFamily="18" charset="0"/>
              </a:rPr>
              <a:t> overdose. Finally, overenthusiastic mechanical ventilation can cause respiratory alkalosis.</a:t>
            </a:r>
          </a:p>
          <a:p>
            <a:pPr algn="just"/>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US" smtClean="0"/>
              <a:t>Dr Anupama, SJC</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990600"/>
            <a:ext cx="9144000" cy="5562600"/>
          </a:xfrm>
        </p:spPr>
        <p:txBody>
          <a:bodyPr>
            <a:normAutofit fontScale="92500" lnSpcReduction="10000"/>
          </a:bodyPr>
          <a:lstStyle/>
          <a:p>
            <a:pPr>
              <a:buNone/>
            </a:pPr>
            <a:r>
              <a:rPr lang="en-US" dirty="0" smtClean="0">
                <a:solidFill>
                  <a:schemeClr val="accent2">
                    <a:lumMod val="75000"/>
                  </a:schemeClr>
                </a:solidFill>
                <a:latin typeface="Times New Roman" pitchFamily="18" charset="0"/>
                <a:cs typeface="Times New Roman" pitchFamily="18" charset="0"/>
              </a:rPr>
              <a:t>- BREATHING or ventilation</a:t>
            </a:r>
          </a:p>
          <a:p>
            <a:pPr>
              <a:buNone/>
            </a:pPr>
            <a:r>
              <a:rPr lang="en-US" dirty="0" smtClean="0">
                <a:solidFill>
                  <a:schemeClr val="accent2">
                    <a:lumMod val="75000"/>
                  </a:schemeClr>
                </a:solidFill>
                <a:latin typeface="Times New Roman" pitchFamily="18" charset="0"/>
                <a:cs typeface="Times New Roman" pitchFamily="18" charset="0"/>
              </a:rPr>
              <a:t> - EXTERNAL RESPIRATION, which is the exchange of gases (oxygen and carbon dioxide) between inhaled air and the blood.</a:t>
            </a:r>
          </a:p>
          <a:p>
            <a:pPr>
              <a:buNone/>
            </a:pPr>
            <a:r>
              <a:rPr lang="en-US" dirty="0" smtClean="0">
                <a:solidFill>
                  <a:schemeClr val="accent2">
                    <a:lumMod val="75000"/>
                  </a:schemeClr>
                </a:solidFill>
                <a:latin typeface="Times New Roman" pitchFamily="18" charset="0"/>
                <a:cs typeface="Times New Roman" pitchFamily="18" charset="0"/>
              </a:rPr>
              <a:t>- INTERNAL RESPIRATION, which is the exchange of gases between the blood and tissue fluids.</a:t>
            </a:r>
          </a:p>
          <a:p>
            <a:pPr>
              <a:buFontTx/>
              <a:buChar char="-"/>
            </a:pPr>
            <a:r>
              <a:rPr lang="en-US" dirty="0" smtClean="0">
                <a:solidFill>
                  <a:schemeClr val="accent2">
                    <a:lumMod val="75000"/>
                  </a:schemeClr>
                </a:solidFill>
                <a:latin typeface="Times New Roman" pitchFamily="18" charset="0"/>
                <a:cs typeface="Times New Roman" pitchFamily="18" charset="0"/>
              </a:rPr>
              <a:t>CELLULAR RESPIRATION</a:t>
            </a:r>
          </a:p>
          <a:p>
            <a:pPr>
              <a:buFontTx/>
              <a:buChar char="-"/>
            </a:pPr>
            <a:endParaRPr lang="en-US" dirty="0" smtClean="0">
              <a:solidFill>
                <a:schemeClr val="accent2">
                  <a:lumMod val="75000"/>
                </a:schemeClr>
              </a:solidFill>
              <a:latin typeface="Times New Roman" pitchFamily="18" charset="0"/>
              <a:cs typeface="Times New Roman" pitchFamily="18" charset="0"/>
            </a:endParaRPr>
          </a:p>
          <a:p>
            <a:r>
              <a:rPr lang="en-US" dirty="0" smtClean="0">
                <a:solidFill>
                  <a:schemeClr val="accent2">
                    <a:lumMod val="75000"/>
                  </a:schemeClr>
                </a:solidFill>
                <a:latin typeface="Times New Roman" pitchFamily="18" charset="0"/>
                <a:cs typeface="Times New Roman" pitchFamily="18" charset="0"/>
              </a:rPr>
              <a:t>In addition to these main processes, the respiratory system serves for:</a:t>
            </a:r>
          </a:p>
          <a:p>
            <a:pPr>
              <a:buNone/>
            </a:pPr>
            <a:r>
              <a:rPr lang="en-US" dirty="0" smtClean="0">
                <a:solidFill>
                  <a:schemeClr val="accent2">
                    <a:lumMod val="75000"/>
                  </a:schemeClr>
                </a:solidFill>
                <a:latin typeface="Times New Roman" pitchFamily="18" charset="0"/>
                <a:cs typeface="Times New Roman" pitchFamily="18" charset="0"/>
              </a:rPr>
              <a:t>	- REGULATION OF BLOOD ph, which occurs in coordination with the kidneys, and </a:t>
            </a:r>
          </a:p>
          <a:p>
            <a:pPr>
              <a:buNone/>
            </a:pPr>
            <a:r>
              <a:rPr lang="en-US" dirty="0" smtClean="0">
                <a:solidFill>
                  <a:schemeClr val="accent2">
                    <a:lumMod val="75000"/>
                  </a:schemeClr>
                </a:solidFill>
                <a:latin typeface="Times New Roman" pitchFamily="18" charset="0"/>
                <a:cs typeface="Times New Roman" pitchFamily="18" charset="0"/>
              </a:rPr>
              <a:t>	- as a DEFENSE AGAINST MICROBES</a:t>
            </a:r>
          </a:p>
          <a:p>
            <a:pPr>
              <a:buNone/>
            </a:pPr>
            <a:r>
              <a:rPr lang="en-US" dirty="0" smtClean="0">
                <a:solidFill>
                  <a:schemeClr val="accent2">
                    <a:lumMod val="75000"/>
                  </a:schemeClr>
                </a:solidFill>
                <a:latin typeface="Times New Roman" pitchFamily="18" charset="0"/>
                <a:cs typeface="Times New Roman" pitchFamily="18" charset="0"/>
              </a:rPr>
              <a:t>	- Control of body temperature due to loss of evaporate during expiration</a:t>
            </a:r>
            <a:endParaRPr lang="en-US" dirty="0">
              <a:solidFill>
                <a:schemeClr val="accent2">
                  <a:lumMod val="75000"/>
                </a:schemeClr>
              </a:solidFill>
              <a:latin typeface="Times New Roman" pitchFamily="18" charset="0"/>
              <a:cs typeface="Times New Roman" pitchFamily="18" charset="0"/>
            </a:endParaRPr>
          </a:p>
        </p:txBody>
      </p:sp>
      <p:sp>
        <p:nvSpPr>
          <p:cNvPr id="3" name="Title 2"/>
          <p:cNvSpPr>
            <a:spLocks noGrp="1"/>
          </p:cNvSpPr>
          <p:nvPr>
            <p:ph type="title"/>
          </p:nvPr>
        </p:nvSpPr>
        <p:spPr>
          <a:xfrm>
            <a:off x="0" y="274638"/>
            <a:ext cx="9144000" cy="868362"/>
          </a:xfrm>
        </p:spPr>
        <p:txBody>
          <a:bodyPr>
            <a:normAutofit fontScale="90000"/>
          </a:bodyPr>
          <a:lstStyle/>
          <a:p>
            <a:r>
              <a:rPr lang="en-US" dirty="0" smtClean="0"/>
              <a:t>FUNCTIONS OF RESPIRATORY SYSTEM</a:t>
            </a:r>
            <a:endParaRPr lang="en-US" dirty="0"/>
          </a:p>
        </p:txBody>
      </p:sp>
      <p:sp>
        <p:nvSpPr>
          <p:cNvPr id="4" name="Footer Placeholder 3"/>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6145" name="Picture 1"/>
          <p:cNvPicPr>
            <a:picLocks noChangeAspect="1" noChangeArrowheads="1"/>
          </p:cNvPicPr>
          <p:nvPr/>
        </p:nvPicPr>
        <p:blipFill>
          <a:blip r:embed="rId2"/>
          <a:srcRect/>
          <a:stretch>
            <a:fillRect/>
          </a:stretch>
        </p:blipFill>
        <p:spPr bwMode="auto">
          <a:xfrm>
            <a:off x="227870" y="1524000"/>
            <a:ext cx="8916130" cy="3657600"/>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sp>
        <p:nvSpPr>
          <p:cNvPr id="4" name="Rectangle 3"/>
          <p:cNvSpPr/>
          <p:nvPr/>
        </p:nvSpPr>
        <p:spPr>
          <a:xfrm>
            <a:off x="1937304" y="2967335"/>
            <a:ext cx="3708066"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Thank you</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Footer Placeholder 4"/>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990600"/>
            <a:ext cx="9144000" cy="5486400"/>
          </a:xfrm>
        </p:spPr>
        <p:txBody>
          <a:bodyPr>
            <a:normAutofit/>
          </a:bodyPr>
          <a:lstStyle/>
          <a:p>
            <a:r>
              <a:rPr lang="en-US" dirty="0" smtClean="0">
                <a:solidFill>
                  <a:srgbClr val="002060"/>
                </a:solidFill>
                <a:latin typeface="Times New Roman" pitchFamily="18" charset="0"/>
                <a:cs typeface="Times New Roman" pitchFamily="18" charset="0"/>
              </a:rPr>
              <a:t>The organs of the respiratory system make sure that oxygen enters our bodies and carbon dioxide leaves our bodies.</a:t>
            </a:r>
          </a:p>
          <a:p>
            <a:r>
              <a:rPr lang="en-US" dirty="0" smtClean="0">
                <a:solidFill>
                  <a:srgbClr val="002060"/>
                </a:solidFill>
                <a:latin typeface="Times New Roman" pitchFamily="18" charset="0"/>
                <a:cs typeface="Times New Roman" pitchFamily="18" charset="0"/>
              </a:rPr>
              <a:t>The respiratory tract is the path of air from the nose to the lungs.</a:t>
            </a:r>
          </a:p>
          <a:p>
            <a:r>
              <a:rPr lang="en-US" dirty="0" smtClean="0">
                <a:solidFill>
                  <a:srgbClr val="002060"/>
                </a:solidFill>
                <a:latin typeface="Times New Roman" pitchFamily="18" charset="0"/>
                <a:cs typeface="Times New Roman" pitchFamily="18" charset="0"/>
              </a:rPr>
              <a:t> It is divided into two sections: </a:t>
            </a:r>
            <a:r>
              <a:rPr lang="en-US" b="1" dirty="0" smtClean="0">
                <a:solidFill>
                  <a:srgbClr val="002060"/>
                </a:solidFill>
                <a:latin typeface="Times New Roman" pitchFamily="18" charset="0"/>
                <a:cs typeface="Times New Roman" pitchFamily="18" charset="0"/>
              </a:rPr>
              <a:t>Upper Respiratory Tract and the Lower Respiratory Tract. </a:t>
            </a:r>
          </a:p>
          <a:p>
            <a:r>
              <a:rPr lang="en-US" dirty="0" smtClean="0">
                <a:solidFill>
                  <a:srgbClr val="002060"/>
                </a:solidFill>
                <a:latin typeface="Times New Roman" pitchFamily="18" charset="0"/>
                <a:cs typeface="Times New Roman" pitchFamily="18" charset="0"/>
              </a:rPr>
              <a:t>Upper respiratory tract comprises of </a:t>
            </a:r>
            <a:r>
              <a:rPr lang="en-US" b="1" dirty="0" smtClean="0">
                <a:solidFill>
                  <a:srgbClr val="002060"/>
                </a:solidFill>
                <a:latin typeface="Times New Roman" pitchFamily="18" charset="0"/>
                <a:cs typeface="Times New Roman" pitchFamily="18" charset="0"/>
              </a:rPr>
              <a:t>Nostrils, Nasal Cavities, Pharynx, Epiglottis and </a:t>
            </a:r>
            <a:r>
              <a:rPr lang="en-US" dirty="0" smtClean="0">
                <a:solidFill>
                  <a:srgbClr val="002060"/>
                </a:solidFill>
                <a:latin typeface="Times New Roman" pitchFamily="18" charset="0"/>
                <a:cs typeface="Times New Roman" pitchFamily="18" charset="0"/>
              </a:rPr>
              <a:t>the </a:t>
            </a:r>
            <a:r>
              <a:rPr lang="en-US" b="1" dirty="0" smtClean="0">
                <a:solidFill>
                  <a:srgbClr val="002060"/>
                </a:solidFill>
                <a:latin typeface="Times New Roman" pitchFamily="18" charset="0"/>
                <a:cs typeface="Times New Roman" pitchFamily="18" charset="0"/>
              </a:rPr>
              <a:t>Larynx. </a:t>
            </a:r>
          </a:p>
          <a:p>
            <a:r>
              <a:rPr lang="en-US" b="1" dirty="0" smtClean="0">
                <a:solidFill>
                  <a:srgbClr val="002060"/>
                </a:solidFill>
                <a:latin typeface="Times New Roman" pitchFamily="18" charset="0"/>
                <a:cs typeface="Times New Roman" pitchFamily="18" charset="0"/>
              </a:rPr>
              <a:t>The lower respiratory tract consists of the Trachea, Bronchi, Bronchioles </a:t>
            </a:r>
            <a:r>
              <a:rPr lang="en-US" dirty="0" smtClean="0">
                <a:solidFill>
                  <a:srgbClr val="002060"/>
                </a:solidFill>
                <a:latin typeface="Times New Roman" pitchFamily="18" charset="0"/>
                <a:cs typeface="Times New Roman" pitchFamily="18" charset="0"/>
              </a:rPr>
              <a:t>and the </a:t>
            </a:r>
            <a:r>
              <a:rPr lang="en-US" b="1" dirty="0" smtClean="0">
                <a:solidFill>
                  <a:srgbClr val="002060"/>
                </a:solidFill>
                <a:latin typeface="Times New Roman" pitchFamily="18" charset="0"/>
                <a:cs typeface="Times New Roman" pitchFamily="18" charset="0"/>
              </a:rPr>
              <a:t>Lungs.</a:t>
            </a:r>
          </a:p>
          <a:p>
            <a:r>
              <a:rPr lang="en-US" dirty="0" smtClean="0">
                <a:solidFill>
                  <a:srgbClr val="002060"/>
                </a:solidFill>
                <a:latin typeface="Times New Roman" pitchFamily="18" charset="0"/>
                <a:cs typeface="Times New Roman" pitchFamily="18" charset="0"/>
              </a:rPr>
              <a:t>As air moves along the respiratory tract it is warmed, moistened and filtered.</a:t>
            </a:r>
            <a:endParaRPr lang="en-US" dirty="0">
              <a:solidFill>
                <a:srgbClr val="002060"/>
              </a:solidFill>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r>
              <a:rPr lang="en-US" dirty="0" smtClean="0">
                <a:solidFill>
                  <a:srgbClr val="C00000"/>
                </a:solidFill>
                <a:latin typeface="Times New Roman" pitchFamily="18" charset="0"/>
                <a:cs typeface="Times New Roman" pitchFamily="18" charset="0"/>
              </a:rPr>
              <a:t>Components of respiratory system </a:t>
            </a:r>
            <a:br>
              <a:rPr lang="en-US" dirty="0" smtClean="0">
                <a:solidFill>
                  <a:srgbClr val="C00000"/>
                </a:solidFill>
                <a:latin typeface="Times New Roman" pitchFamily="18" charset="0"/>
                <a:cs typeface="Times New Roman" pitchFamily="18" charset="0"/>
              </a:rPr>
            </a:br>
            <a:endParaRPr lang="en-US" dirty="0"/>
          </a:p>
        </p:txBody>
      </p:sp>
      <p:sp>
        <p:nvSpPr>
          <p:cNvPr id="4" name="Footer Placeholder 3"/>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2"/>
          <a:srcRect/>
          <a:stretch>
            <a:fillRect/>
          </a:stretch>
        </p:blipFill>
        <p:spPr bwMode="auto">
          <a:xfrm>
            <a:off x="-106679" y="0"/>
            <a:ext cx="9258277" cy="6858000"/>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2050" name="Picture 2"/>
          <p:cNvPicPr>
            <a:picLocks noChangeAspect="1" noChangeArrowheads="1"/>
          </p:cNvPicPr>
          <p:nvPr/>
        </p:nvPicPr>
        <p:blipFill>
          <a:blip r:embed="rId2">
            <a:lum bright="-10000" contrast="20000"/>
          </a:blip>
          <a:srcRect/>
          <a:stretch>
            <a:fillRect/>
          </a:stretch>
        </p:blipFill>
        <p:spPr bwMode="auto">
          <a:xfrm>
            <a:off x="381000" y="533400"/>
            <a:ext cx="8686800" cy="4572000"/>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3074" name="Picture 2"/>
          <p:cNvPicPr>
            <a:picLocks noChangeAspect="1" noChangeArrowheads="1"/>
          </p:cNvPicPr>
          <p:nvPr/>
        </p:nvPicPr>
        <p:blipFill>
          <a:blip r:embed="rId2">
            <a:lum bright="-10000" contrast="10000"/>
          </a:blip>
          <a:srcRect/>
          <a:stretch>
            <a:fillRect/>
          </a:stretch>
        </p:blipFill>
        <p:spPr bwMode="auto">
          <a:xfrm>
            <a:off x="304800" y="838200"/>
            <a:ext cx="8237794" cy="4267200"/>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295400"/>
            <a:ext cx="8686800" cy="4711891"/>
          </a:xfrm>
        </p:spPr>
        <p:txBody>
          <a:bodyPr>
            <a:normAutofit/>
          </a:bodyPr>
          <a:lstStyle/>
          <a:p>
            <a:pPr algn="just">
              <a:buNone/>
            </a:pPr>
            <a:r>
              <a:rPr lang="en-US" dirty="0" smtClean="0">
                <a:solidFill>
                  <a:schemeClr val="accent4">
                    <a:lumMod val="75000"/>
                  </a:schemeClr>
                </a:solidFill>
                <a:latin typeface="Times New Roman" pitchFamily="18" charset="0"/>
                <a:cs typeface="Times New Roman" pitchFamily="18" charset="0"/>
              </a:rPr>
              <a:t>• Breathing is the process that moves air in and out of the lungs</a:t>
            </a:r>
          </a:p>
          <a:p>
            <a:pPr algn="just">
              <a:buNone/>
            </a:pPr>
            <a:r>
              <a:rPr lang="en-US" dirty="0" smtClean="0">
                <a:solidFill>
                  <a:schemeClr val="accent4">
                    <a:lumMod val="75000"/>
                  </a:schemeClr>
                </a:solidFill>
                <a:latin typeface="Times New Roman" pitchFamily="18" charset="0"/>
                <a:cs typeface="Times New Roman" pitchFamily="18" charset="0"/>
              </a:rPr>
              <a:t>• Breathing is inhaling Oxygen (O</a:t>
            </a:r>
            <a:r>
              <a:rPr lang="en-US" baseline="-25000" dirty="0" smtClean="0">
                <a:solidFill>
                  <a:schemeClr val="accent4">
                    <a:lumMod val="75000"/>
                  </a:schemeClr>
                </a:solidFill>
                <a:latin typeface="Times New Roman" pitchFamily="18" charset="0"/>
                <a:cs typeface="Times New Roman" pitchFamily="18" charset="0"/>
              </a:rPr>
              <a:t>2</a:t>
            </a:r>
            <a:r>
              <a:rPr lang="en-US" dirty="0" smtClean="0">
                <a:solidFill>
                  <a:schemeClr val="accent4">
                    <a:lumMod val="75000"/>
                  </a:schemeClr>
                </a:solidFill>
                <a:latin typeface="Times New Roman" pitchFamily="18" charset="0"/>
                <a:cs typeface="Times New Roman" pitchFamily="18" charset="0"/>
              </a:rPr>
              <a:t>) and exhaling Carbon Dioxide (CO</a:t>
            </a:r>
            <a:r>
              <a:rPr lang="en-US" baseline="-25000" dirty="0" smtClean="0">
                <a:solidFill>
                  <a:schemeClr val="accent4">
                    <a:lumMod val="75000"/>
                  </a:schemeClr>
                </a:solidFill>
                <a:latin typeface="Times New Roman" pitchFamily="18" charset="0"/>
                <a:cs typeface="Times New Roman" pitchFamily="18" charset="0"/>
              </a:rPr>
              <a:t>2</a:t>
            </a:r>
            <a:r>
              <a:rPr lang="en-US" dirty="0" smtClean="0">
                <a:solidFill>
                  <a:schemeClr val="accent4">
                    <a:lumMod val="75000"/>
                  </a:schemeClr>
                </a:solidFill>
                <a:latin typeface="Times New Roman" pitchFamily="18" charset="0"/>
                <a:cs typeface="Times New Roman" pitchFamily="18" charset="0"/>
              </a:rPr>
              <a:t>)</a:t>
            </a:r>
          </a:p>
          <a:p>
            <a:pPr algn="just">
              <a:buNone/>
            </a:pPr>
            <a:endParaRPr lang="en-US" dirty="0" smtClean="0">
              <a:solidFill>
                <a:schemeClr val="accent4">
                  <a:lumMod val="75000"/>
                </a:schemeClr>
              </a:solidFill>
              <a:latin typeface="Times New Roman" pitchFamily="18" charset="0"/>
              <a:cs typeface="Times New Roman" pitchFamily="18" charset="0"/>
            </a:endParaRPr>
          </a:p>
          <a:p>
            <a:pPr algn="just">
              <a:buNone/>
            </a:pPr>
            <a:r>
              <a:rPr lang="en-US" dirty="0" smtClean="0">
                <a:solidFill>
                  <a:schemeClr val="accent4">
                    <a:lumMod val="75000"/>
                  </a:schemeClr>
                </a:solidFill>
                <a:latin typeface="Times New Roman" pitchFamily="18" charset="0"/>
                <a:cs typeface="Times New Roman" pitchFamily="18" charset="0"/>
              </a:rPr>
              <a:t>The main difference between Respiration and Breathing is Energy. Energy is one of the end-products of respiration.</a:t>
            </a:r>
          </a:p>
          <a:p>
            <a:pPr algn="just">
              <a:buNone/>
            </a:pPr>
            <a:r>
              <a:rPr lang="en-US" dirty="0" smtClean="0">
                <a:solidFill>
                  <a:schemeClr val="accent4">
                    <a:lumMod val="75000"/>
                  </a:schemeClr>
                </a:solidFill>
                <a:latin typeface="Times New Roman" pitchFamily="18" charset="0"/>
                <a:cs typeface="Times New Roman" pitchFamily="18" charset="0"/>
              </a:rPr>
              <a:t>Respiration is a process and also involves mechanisms.</a:t>
            </a:r>
          </a:p>
          <a:p>
            <a:pPr algn="just">
              <a:buNone/>
            </a:pPr>
            <a:r>
              <a:rPr lang="en-US" dirty="0" smtClean="0">
                <a:solidFill>
                  <a:schemeClr val="accent4">
                    <a:lumMod val="75000"/>
                  </a:schemeClr>
                </a:solidFill>
                <a:latin typeface="Times New Roman" pitchFamily="18" charset="0"/>
                <a:cs typeface="Times New Roman" pitchFamily="18" charset="0"/>
              </a:rPr>
              <a:t>Breathing is also referred to as external respiration or gaseous exchange.</a:t>
            </a:r>
          </a:p>
          <a:p>
            <a:pPr algn="just">
              <a:buNone/>
            </a:pPr>
            <a:endParaRPr lang="en-US" dirty="0">
              <a:solidFill>
                <a:schemeClr val="accent4">
                  <a:lumMod val="75000"/>
                </a:schemeClr>
              </a:solidFill>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US" dirty="0" smtClean="0">
                <a:solidFill>
                  <a:schemeClr val="accent2">
                    <a:lumMod val="75000"/>
                  </a:schemeClr>
                </a:solidFill>
              </a:rPr>
              <a:t>PHYSIOLOGY OF RESPIRATION</a:t>
            </a:r>
            <a:endParaRPr lang="en-US" dirty="0">
              <a:solidFill>
                <a:schemeClr val="accent2">
                  <a:lumMod val="75000"/>
                </a:schemeClr>
              </a:solidFill>
            </a:endParaRPr>
          </a:p>
        </p:txBody>
      </p:sp>
      <p:sp>
        <p:nvSpPr>
          <p:cNvPr id="4" name="Footer Placeholder 3"/>
          <p:cNvSpPr>
            <a:spLocks noGrp="1"/>
          </p:cNvSpPr>
          <p:nvPr>
            <p:ph type="ftr" sz="quarter" idx="11"/>
          </p:nvPr>
        </p:nvSpPr>
        <p:spPr/>
        <p:txBody>
          <a:bodyPr/>
          <a:lstStyle/>
          <a:p>
            <a:r>
              <a:rPr lang="en-US" smtClean="0"/>
              <a:t>Dr Anupama, SJC</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inspiration</a:t>
            </a:r>
            <a:endParaRPr lang="en-US" dirty="0"/>
          </a:p>
        </p:txBody>
      </p:sp>
      <p:pic>
        <p:nvPicPr>
          <p:cNvPr id="41986" name="Picture 2"/>
          <p:cNvPicPr>
            <a:picLocks noChangeAspect="1" noChangeArrowheads="1"/>
          </p:cNvPicPr>
          <p:nvPr/>
        </p:nvPicPr>
        <p:blipFill>
          <a:blip r:embed="rId2"/>
          <a:srcRect/>
          <a:stretch>
            <a:fillRect/>
          </a:stretch>
        </p:blipFill>
        <p:spPr bwMode="auto">
          <a:xfrm>
            <a:off x="0" y="1600200"/>
            <a:ext cx="8686800" cy="5071090"/>
          </a:xfrm>
          <a:prstGeom prst="rect">
            <a:avLst/>
          </a:prstGeom>
          <a:noFill/>
          <a:ln w="9525">
            <a:noFill/>
            <a:miter lim="800000"/>
            <a:headEnd/>
            <a:tailEnd/>
          </a:ln>
          <a:effectLst/>
        </p:spPr>
      </p:pic>
      <p:sp>
        <p:nvSpPr>
          <p:cNvPr id="4" name="Footer Placeholder 3"/>
          <p:cNvSpPr>
            <a:spLocks noGrp="1"/>
          </p:cNvSpPr>
          <p:nvPr>
            <p:ph type="ftr" sz="quarter" idx="11"/>
          </p:nvPr>
        </p:nvSpPr>
        <p:spPr/>
        <p:txBody>
          <a:bodyPr/>
          <a:lstStyle/>
          <a:p>
            <a:r>
              <a:rPr lang="en-US" smtClean="0"/>
              <a:t>Dr Anupama, SJC</a:t>
            </a:r>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142</TotalTime>
  <Words>820</Words>
  <Application>Microsoft Office PowerPoint</Application>
  <PresentationFormat>On-screen Show (4:3)</PresentationFormat>
  <Paragraphs>117</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Concourse</vt:lpstr>
      <vt:lpstr>respiratory system</vt:lpstr>
      <vt:lpstr>Contents: </vt:lpstr>
      <vt:lpstr>FUNCTIONS OF RESPIRATORY SYSTEM</vt:lpstr>
      <vt:lpstr>Components of respiratory system  </vt:lpstr>
      <vt:lpstr>Slide 5</vt:lpstr>
      <vt:lpstr>Slide 6</vt:lpstr>
      <vt:lpstr>Slide 7</vt:lpstr>
      <vt:lpstr>PHYSIOLOGY OF RESPIRATION</vt:lpstr>
      <vt:lpstr>inspiration</vt:lpstr>
      <vt:lpstr>expiration</vt:lpstr>
      <vt:lpstr>PROCESS OF RESPIRATION</vt:lpstr>
      <vt:lpstr>Diffusion of oxygen and CO2</vt:lpstr>
      <vt:lpstr>Slide 13</vt:lpstr>
      <vt:lpstr>Slide 14</vt:lpstr>
      <vt:lpstr>Slide 15</vt:lpstr>
      <vt:lpstr>Slide 16</vt:lpstr>
      <vt:lpstr>Slide 17</vt:lpstr>
      <vt:lpstr>Slide 18</vt:lpstr>
      <vt:lpstr>Slide 19</vt:lpstr>
      <vt:lpstr>The oxygen–haemoglobin dissociation curve</vt:lpstr>
      <vt:lpstr>Factors that affect standard dissociation curve</vt:lpstr>
      <vt:lpstr>Bohr’s effect</vt:lpstr>
      <vt:lpstr>Slide 23</vt:lpstr>
      <vt:lpstr>Chloride shift</vt:lpstr>
      <vt:lpstr>Various buffer system of the blood</vt:lpstr>
      <vt:lpstr>Slide 26</vt:lpstr>
      <vt:lpstr>ACID – BASE IMBALANCE</vt:lpstr>
      <vt:lpstr>Slide 28</vt:lpstr>
      <vt:lpstr>Slide 29</vt:lpstr>
      <vt:lpstr>Slide 30</vt:lpstr>
      <vt:lpstr>Slide 31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respiratory system</dc:title>
  <dc:creator>win7</dc:creator>
  <cp:lastModifiedBy>win7</cp:lastModifiedBy>
  <cp:revision>31</cp:revision>
  <dcterms:created xsi:type="dcterms:W3CDTF">2006-08-16T00:00:00Z</dcterms:created>
  <dcterms:modified xsi:type="dcterms:W3CDTF">2020-04-18T08:18:04Z</dcterms:modified>
</cp:coreProperties>
</file>