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9"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6F7D30B-FFB7-48C7-82B5-0D179AA5A6B8}" type="datetimeFigureOut">
              <a:rPr lang="en-US" smtClean="0"/>
              <a:pPr/>
              <a:t>4/3/2020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2DF258B-A07B-4AC9-AD69-122CEDB55AC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6F7D30B-FFB7-48C7-82B5-0D179AA5A6B8}" type="datetimeFigureOut">
              <a:rPr lang="en-US" smtClean="0"/>
              <a:pPr/>
              <a:t>4/3/2020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2DF258B-A07B-4AC9-AD69-122CEDB55A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6F7D30B-FFB7-48C7-82B5-0D179AA5A6B8}" type="datetimeFigureOut">
              <a:rPr lang="en-US" smtClean="0"/>
              <a:pPr/>
              <a:t>4/3/2020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2DF258B-A07B-4AC9-AD69-122CEDB55AC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6F7D30B-FFB7-48C7-82B5-0D179AA5A6B8}" type="datetimeFigureOut">
              <a:rPr lang="en-US" smtClean="0"/>
              <a:pPr/>
              <a:t>4/3/2020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2DF258B-A07B-4AC9-AD69-122CEDB55AC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6F7D30B-FFB7-48C7-82B5-0D179AA5A6B8}" type="datetimeFigureOut">
              <a:rPr lang="en-US" smtClean="0"/>
              <a:pPr/>
              <a:t>4/3/2020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2DF258B-A07B-4AC9-AD69-122CEDB55AC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6F7D30B-FFB7-48C7-82B5-0D179AA5A6B8}" type="datetimeFigureOut">
              <a:rPr lang="en-US" smtClean="0"/>
              <a:pPr/>
              <a:t>4/3/2020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2DF258B-A07B-4AC9-AD69-122CEDB55AC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6F7D30B-FFB7-48C7-82B5-0D179AA5A6B8}" type="datetimeFigureOut">
              <a:rPr lang="en-US" smtClean="0"/>
              <a:pPr/>
              <a:t>4/3/2020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2DF258B-A07B-4AC9-AD69-122CEDB55AC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6F7D30B-FFB7-48C7-82B5-0D179AA5A6B8}" type="datetimeFigureOut">
              <a:rPr lang="en-US" smtClean="0"/>
              <a:pPr/>
              <a:t>4/3/2020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2DF258B-A07B-4AC9-AD69-122CEDB55AC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6F7D30B-FFB7-48C7-82B5-0D179AA5A6B8}" type="datetimeFigureOut">
              <a:rPr lang="en-US" smtClean="0"/>
              <a:pPr/>
              <a:t>4/3/2020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2DF258B-A07B-4AC9-AD69-122CEDB55A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6F7D30B-FFB7-48C7-82B5-0D179AA5A6B8}" type="datetimeFigureOut">
              <a:rPr lang="en-US" smtClean="0"/>
              <a:pPr/>
              <a:t>4/3/2020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2DF258B-A07B-4AC9-AD69-122CEDB55AC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6F7D30B-FFB7-48C7-82B5-0D179AA5A6B8}" type="datetimeFigureOut">
              <a:rPr lang="en-US" smtClean="0"/>
              <a:pPr/>
              <a:t>4/3/2020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2DF258B-A07B-4AC9-AD69-122CEDB55AC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6F7D30B-FFB7-48C7-82B5-0D179AA5A6B8}" type="datetimeFigureOut">
              <a:rPr lang="en-US" smtClean="0"/>
              <a:pPr/>
              <a:t>4/3/2020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2DF258B-A07B-4AC9-AD69-122CEDB55AC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219200"/>
          </a:xfrm>
        </p:spPr>
        <p:txBody>
          <a:bodyPr>
            <a:normAutofit fontScale="90000"/>
          </a:bodyPr>
          <a:lstStyle/>
          <a:p>
            <a:pPr algn="ctr"/>
            <a:r>
              <a:rPr lang="en-US" dirty="0" smtClean="0">
                <a:solidFill>
                  <a:srgbClr val="C00000"/>
                </a:solidFill>
                <a:latin typeface="Algerian" pitchFamily="82" charset="0"/>
              </a:rPr>
              <a:t>lymphatic system and over view of circulation</a:t>
            </a:r>
            <a:endParaRPr lang="en-US" dirty="0">
              <a:solidFill>
                <a:srgbClr val="C00000"/>
              </a:solidFill>
              <a:latin typeface="Algerian" pitchFamily="82" charset="0"/>
            </a:endParaRPr>
          </a:p>
        </p:txBody>
      </p:sp>
      <p:sp>
        <p:nvSpPr>
          <p:cNvPr id="3" name="Subtitle 2"/>
          <p:cNvSpPr>
            <a:spLocks noGrp="1"/>
          </p:cNvSpPr>
          <p:nvPr>
            <p:ph type="subTitle" idx="1"/>
          </p:nvPr>
        </p:nvSpPr>
        <p:spPr>
          <a:xfrm>
            <a:off x="1371600" y="4419600"/>
            <a:ext cx="7772400" cy="2133600"/>
          </a:xfrm>
        </p:spPr>
        <p:txBody>
          <a:bodyPr>
            <a:normAutofit fontScale="92500" lnSpcReduction="10000"/>
          </a:bodyPr>
          <a:lstStyle/>
          <a:p>
            <a:r>
              <a:rPr lang="en-US" dirty="0" smtClean="0">
                <a:solidFill>
                  <a:schemeClr val="accent2">
                    <a:lumMod val="75000"/>
                  </a:schemeClr>
                </a:solidFill>
                <a:latin typeface="Arial Black" pitchFamily="34" charset="0"/>
              </a:rPr>
              <a:t>Dr P. Mary </a:t>
            </a:r>
            <a:r>
              <a:rPr lang="en-US" dirty="0" err="1" smtClean="0">
                <a:solidFill>
                  <a:schemeClr val="accent2">
                    <a:lumMod val="75000"/>
                  </a:schemeClr>
                </a:solidFill>
                <a:latin typeface="Arial Black" pitchFamily="34" charset="0"/>
              </a:rPr>
              <a:t>Anupama</a:t>
            </a:r>
            <a:endParaRPr lang="en-US" dirty="0" smtClean="0">
              <a:solidFill>
                <a:schemeClr val="accent2">
                  <a:lumMod val="75000"/>
                </a:schemeClr>
              </a:solidFill>
              <a:latin typeface="Arial Black" pitchFamily="34" charset="0"/>
            </a:endParaRPr>
          </a:p>
          <a:p>
            <a:r>
              <a:rPr lang="en-US" dirty="0" smtClean="0">
                <a:solidFill>
                  <a:schemeClr val="accent2">
                    <a:lumMod val="75000"/>
                  </a:schemeClr>
                </a:solidFill>
                <a:latin typeface="Arial Black" pitchFamily="34" charset="0"/>
              </a:rPr>
              <a:t>Assistant Professor</a:t>
            </a:r>
          </a:p>
          <a:p>
            <a:r>
              <a:rPr lang="en-US" dirty="0" smtClean="0">
                <a:solidFill>
                  <a:srgbClr val="FFFF00"/>
                </a:solidFill>
                <a:latin typeface="Arial Black" pitchFamily="34" charset="0"/>
              </a:rPr>
              <a:t>Dept. of Biochemistry</a:t>
            </a:r>
          </a:p>
          <a:p>
            <a:r>
              <a:rPr lang="en-US" dirty="0" smtClean="0">
                <a:solidFill>
                  <a:srgbClr val="FFFF00"/>
                </a:solidFill>
                <a:latin typeface="Arial Black" pitchFamily="34" charset="0"/>
              </a:rPr>
              <a:t>St. Joseph’s college for Women (A)</a:t>
            </a:r>
          </a:p>
          <a:p>
            <a:r>
              <a:rPr lang="en-US" dirty="0" smtClean="0">
                <a:solidFill>
                  <a:srgbClr val="FFFF00"/>
                </a:solidFill>
                <a:latin typeface="Arial Black" pitchFamily="34" charset="0"/>
              </a:rPr>
              <a:t>Visakhapatnam</a:t>
            </a:r>
          </a:p>
          <a:p>
            <a:endParaRPr lang="en-US" dirty="0">
              <a:solidFill>
                <a:schemeClr val="accent2">
                  <a:lumMod val="75000"/>
                </a:schemeClr>
              </a:solidFill>
              <a:latin typeface="Arial Black" pitchFamily="34" charset="0"/>
            </a:endParaRPr>
          </a:p>
        </p:txBody>
      </p:sp>
      <p:pic>
        <p:nvPicPr>
          <p:cNvPr id="4" name="Picture 6" descr="Image result for saint joseph college visakhapatnam logo"/>
          <p:cNvPicPr>
            <a:picLocks noChangeAspect="1" noChangeArrowheads="1"/>
          </p:cNvPicPr>
          <p:nvPr/>
        </p:nvPicPr>
        <p:blipFill>
          <a:blip r:embed="rId2"/>
          <a:srcRect/>
          <a:stretch>
            <a:fillRect/>
          </a:stretch>
        </p:blipFill>
        <p:spPr bwMode="auto">
          <a:xfrm>
            <a:off x="3657600" y="2362200"/>
            <a:ext cx="1732421" cy="1905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3200400" cy="4525963"/>
          </a:xfrm>
        </p:spPr>
        <p:txBody>
          <a:bodyPr/>
          <a:lstStyle/>
          <a:p>
            <a:pPr>
              <a:buNone/>
            </a:pPr>
            <a:r>
              <a:rPr lang="en-US" dirty="0" smtClean="0">
                <a:solidFill>
                  <a:schemeClr val="tx2">
                    <a:lumMod val="75000"/>
                  </a:schemeClr>
                </a:solidFill>
                <a:latin typeface="Algerian" pitchFamily="82" charset="0"/>
              </a:rPr>
              <a:t>OVER VIEW OF CIRULATION</a:t>
            </a:r>
            <a:endParaRPr lang="en-US" dirty="0">
              <a:solidFill>
                <a:schemeClr val="tx2">
                  <a:lumMod val="75000"/>
                </a:schemeClr>
              </a:solidFill>
              <a:latin typeface="Algerian" pitchFamily="82" charset="0"/>
            </a:endParaRPr>
          </a:p>
        </p:txBody>
      </p:sp>
      <p:sp>
        <p:nvSpPr>
          <p:cNvPr id="3" name="Title 2"/>
          <p:cNvSpPr>
            <a:spLocks noGrp="1"/>
          </p:cNvSpPr>
          <p:nvPr>
            <p:ph type="title"/>
          </p:nvPr>
        </p:nvSpPr>
        <p:spPr/>
        <p:txBody>
          <a:bodyPr/>
          <a:lstStyle/>
          <a:p>
            <a:endParaRPr lang="en-US"/>
          </a:p>
        </p:txBody>
      </p:sp>
      <p:pic>
        <p:nvPicPr>
          <p:cNvPr id="8196" name="Picture 4" descr="Related image"/>
          <p:cNvPicPr>
            <a:picLocks noChangeAspect="1" noChangeArrowheads="1"/>
          </p:cNvPicPr>
          <p:nvPr/>
        </p:nvPicPr>
        <p:blipFill>
          <a:blip r:embed="rId2"/>
          <a:srcRect/>
          <a:stretch>
            <a:fillRect/>
          </a:stretch>
        </p:blipFill>
        <p:spPr bwMode="auto">
          <a:xfrm>
            <a:off x="3251200" y="0"/>
            <a:ext cx="5079998" cy="6096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5334000" cy="4525963"/>
          </a:xfrm>
        </p:spPr>
        <p:txBody>
          <a:bodyPr>
            <a:normAutofit fontScale="92500"/>
          </a:bodyPr>
          <a:lstStyle/>
          <a:p>
            <a:pPr algn="just"/>
            <a:r>
              <a:rPr lang="en-US" dirty="0" smtClean="0">
                <a:latin typeface="Times New Roman" pitchFamily="18" charset="0"/>
                <a:cs typeface="Times New Roman" pitchFamily="18" charset="0"/>
              </a:rPr>
              <a:t>Heart disease is a broad term that covers a wide range of diseases and disorders, including stroke (the blockage of blood to the brain), heart attack (the flow of blood to the heart is blocked), hypertension (high blood pressure causing the heart to work harder), arteriosclerosis (the arteries become thick and stiff) and aneurysm (a damaged blood vessel that can lead to internal bleeding</a:t>
            </a:r>
            <a:endParaRPr lang="en-US"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latin typeface="Algerian" pitchFamily="82" charset="0"/>
              </a:rPr>
              <a:t>Heart diseases</a:t>
            </a:r>
            <a:endParaRPr lang="en-US" dirty="0">
              <a:latin typeface="Algerian" pitchFamily="82" charset="0"/>
            </a:endParaRPr>
          </a:p>
        </p:txBody>
      </p:sp>
      <p:sp>
        <p:nvSpPr>
          <p:cNvPr id="7170" name="AutoShape 2" descr="Myocardial infarction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171" name="Picture 3"/>
          <p:cNvPicPr>
            <a:picLocks noChangeAspect="1" noChangeArrowheads="1"/>
          </p:cNvPicPr>
          <p:nvPr/>
        </p:nvPicPr>
        <p:blipFill>
          <a:blip r:embed="rId2"/>
          <a:srcRect/>
          <a:stretch>
            <a:fillRect/>
          </a:stretch>
        </p:blipFill>
        <p:spPr bwMode="auto">
          <a:xfrm>
            <a:off x="5867400" y="1676400"/>
            <a:ext cx="2447925" cy="3171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latin typeface="Algerian" pitchFamily="82" charset="0"/>
              </a:rPr>
              <a:t>Thank you</a:t>
            </a:r>
            <a:endParaRPr lang="en-US" dirty="0">
              <a:latin typeface="Algerian" pitchFamily="82" charset="0"/>
            </a:endParaRPr>
          </a:p>
        </p:txBody>
      </p:sp>
      <p:sp>
        <p:nvSpPr>
          <p:cNvPr id="6146" name="AutoShape 2" descr="Heart Disease: Overview and Mo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148" name="AutoShape 4" descr="Heart Disease: Overview and Mo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151" name="Picture 7"/>
          <p:cNvPicPr>
            <a:picLocks noChangeAspect="1" noChangeArrowheads="1"/>
          </p:cNvPicPr>
          <p:nvPr/>
        </p:nvPicPr>
        <p:blipFill>
          <a:blip r:embed="rId2"/>
          <a:srcRect/>
          <a:stretch>
            <a:fillRect/>
          </a:stretch>
        </p:blipFill>
        <p:spPr bwMode="auto">
          <a:xfrm>
            <a:off x="2828925" y="1919288"/>
            <a:ext cx="3486150" cy="3019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C00000"/>
                </a:solidFill>
              </a:rPr>
              <a:t>Composition and functions of lymph and lymphatic system </a:t>
            </a:r>
            <a:endParaRPr lang="en-US" dirty="0" smtClean="0">
              <a:solidFill>
                <a:srgbClr val="C00000"/>
              </a:solidFill>
            </a:endParaRPr>
          </a:p>
          <a:p>
            <a:pPr>
              <a:buNone/>
            </a:pPr>
            <a:endParaRPr lang="en-US" dirty="0" smtClean="0">
              <a:solidFill>
                <a:srgbClr val="C00000"/>
              </a:solidFill>
            </a:endParaRPr>
          </a:p>
          <a:p>
            <a:r>
              <a:rPr lang="en-US" dirty="0" smtClean="0">
                <a:solidFill>
                  <a:srgbClr val="C00000"/>
                </a:solidFill>
              </a:rPr>
              <a:t>Overall design of circulatory system- 	pulmonary and systemic </a:t>
            </a:r>
            <a:r>
              <a:rPr lang="en-US" dirty="0" smtClean="0">
                <a:solidFill>
                  <a:srgbClr val="C00000"/>
                </a:solidFill>
              </a:rPr>
              <a:t>circulation</a:t>
            </a:r>
            <a:endParaRPr lang="en-US" dirty="0" smtClean="0">
              <a:solidFill>
                <a:srgbClr val="C00000"/>
              </a:solidFill>
            </a:endParaRPr>
          </a:p>
        </p:txBody>
      </p:sp>
      <p:sp>
        <p:nvSpPr>
          <p:cNvPr id="3" name="Title 2"/>
          <p:cNvSpPr>
            <a:spLocks noGrp="1"/>
          </p:cNvSpPr>
          <p:nvPr>
            <p:ph type="title"/>
          </p:nvPr>
        </p:nvSpPr>
        <p:spPr/>
        <p:txBody>
          <a:bodyPr/>
          <a:lstStyle/>
          <a:p>
            <a:pPr algn="ctr"/>
            <a:r>
              <a:rPr lang="en-US" dirty="0" smtClean="0">
                <a:solidFill>
                  <a:schemeClr val="bg2">
                    <a:lumMod val="25000"/>
                  </a:schemeClr>
                </a:solidFill>
                <a:latin typeface="Algerian" pitchFamily="82" charset="0"/>
              </a:rPr>
              <a:t>contents</a:t>
            </a:r>
            <a:endParaRPr lang="en-US" dirty="0">
              <a:solidFill>
                <a:schemeClr val="bg2">
                  <a:lumMod val="25000"/>
                </a:schemeClr>
              </a:solidFill>
              <a:latin typeface="Algerian" pitchFamily="8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1"/>
            <a:ext cx="8305800" cy="2514600"/>
          </a:xfrm>
        </p:spPr>
        <p:txBody>
          <a:bodyPr>
            <a:normAutofit/>
          </a:bodyPr>
          <a:lstStyle/>
          <a:p>
            <a:pPr algn="just"/>
            <a:r>
              <a:rPr lang="en-US" b="1" dirty="0" smtClean="0">
                <a:latin typeface="Times New Roman" pitchFamily="18" charset="0"/>
                <a:cs typeface="Times New Roman" pitchFamily="18" charset="0"/>
              </a:rPr>
              <a:t>Lymph</a:t>
            </a:r>
            <a:r>
              <a:rPr lang="en-US" dirty="0" smtClean="0">
                <a:latin typeface="Times New Roman" pitchFamily="18" charset="0"/>
                <a:cs typeface="Times New Roman" pitchFamily="18" charset="0"/>
              </a:rPr>
              <a:t> is the fluid that flows through the </a:t>
            </a:r>
            <a:r>
              <a:rPr lang="en-US" b="1" dirty="0" smtClean="0">
                <a:latin typeface="Times New Roman" pitchFamily="18" charset="0"/>
                <a:cs typeface="Times New Roman" pitchFamily="18" charset="0"/>
              </a:rPr>
              <a:t>lymphatic system</a:t>
            </a:r>
            <a:r>
              <a:rPr lang="en-US" dirty="0" smtClean="0">
                <a:latin typeface="Times New Roman" pitchFamily="18" charset="0"/>
                <a:cs typeface="Times New Roman" pitchFamily="18" charset="0"/>
              </a:rPr>
              <a:t>, a system composed of</a:t>
            </a:r>
            <a:r>
              <a:rPr lang="en-US" b="1" dirty="0" smtClean="0">
                <a:latin typeface="Times New Roman" pitchFamily="18" charset="0"/>
                <a:cs typeface="Times New Roman" pitchFamily="18" charset="0"/>
              </a:rPr>
              <a:t> lymph vessels</a:t>
            </a:r>
            <a:r>
              <a:rPr lang="en-US" dirty="0" smtClean="0">
                <a:latin typeface="Times New Roman" pitchFamily="18" charset="0"/>
                <a:cs typeface="Times New Roman" pitchFamily="18" charset="0"/>
              </a:rPr>
              <a:t> (channels) and intervening </a:t>
            </a:r>
            <a:r>
              <a:rPr lang="en-US" b="1" dirty="0" smtClean="0">
                <a:latin typeface="Times New Roman" pitchFamily="18" charset="0"/>
                <a:cs typeface="Times New Roman" pitchFamily="18" charset="0"/>
              </a:rPr>
              <a:t>lymph nodes</a:t>
            </a:r>
            <a:r>
              <a:rPr lang="en-US" dirty="0" smtClean="0">
                <a:latin typeface="Times New Roman" pitchFamily="18" charset="0"/>
                <a:cs typeface="Times New Roman" pitchFamily="18" charset="0"/>
              </a:rPr>
              <a:t> whose function, like the </a:t>
            </a:r>
            <a:r>
              <a:rPr lang="en-US" b="1" dirty="0" smtClean="0">
                <a:latin typeface="Times New Roman" pitchFamily="18" charset="0"/>
                <a:cs typeface="Times New Roman" pitchFamily="18" charset="0"/>
              </a:rPr>
              <a:t>venous system</a:t>
            </a:r>
            <a:r>
              <a:rPr lang="en-US" dirty="0" smtClean="0">
                <a:latin typeface="Times New Roman" pitchFamily="18" charset="0"/>
                <a:cs typeface="Times New Roman" pitchFamily="18" charset="0"/>
              </a:rPr>
              <a:t>, is to return fluid from the tissues to the </a:t>
            </a:r>
            <a:r>
              <a:rPr lang="en-US" b="1" dirty="0" smtClean="0">
                <a:latin typeface="Times New Roman" pitchFamily="18" charset="0"/>
                <a:cs typeface="Times New Roman" pitchFamily="18" charset="0"/>
              </a:rPr>
              <a:t>central circulation</a:t>
            </a:r>
            <a:r>
              <a:rPr lang="en-US" dirty="0" smtClean="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457200" y="0"/>
            <a:ext cx="8229600" cy="990600"/>
          </a:xfrm>
        </p:spPr>
        <p:txBody>
          <a:bodyPr>
            <a:normAutofit/>
          </a:bodyPr>
          <a:lstStyle/>
          <a:p>
            <a:r>
              <a:rPr lang="en-US" dirty="0" smtClean="0">
                <a:latin typeface="Algerian" pitchFamily="82" charset="0"/>
              </a:rPr>
              <a:t>LYMPH AND LYMPHATIC SYSTEM</a:t>
            </a:r>
            <a:endParaRPr lang="en-US" dirty="0">
              <a:latin typeface="Algerian" pitchFamily="82" charset="0"/>
            </a:endParaRPr>
          </a:p>
        </p:txBody>
      </p:sp>
      <p:pic>
        <p:nvPicPr>
          <p:cNvPr id="13314" name="Picture 2" descr="File:Illu lymph capillary.png"/>
          <p:cNvPicPr>
            <a:picLocks noChangeAspect="1" noChangeArrowheads="1"/>
          </p:cNvPicPr>
          <p:nvPr/>
        </p:nvPicPr>
        <p:blipFill>
          <a:blip r:embed="rId2"/>
          <a:srcRect/>
          <a:stretch>
            <a:fillRect/>
          </a:stretch>
        </p:blipFill>
        <p:spPr bwMode="auto">
          <a:xfrm>
            <a:off x="1676399" y="3200400"/>
            <a:ext cx="5503331" cy="304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3124200" cy="1935162"/>
          </a:xfrm>
        </p:spPr>
        <p:txBody>
          <a:bodyPr/>
          <a:lstStyle/>
          <a:p>
            <a:pPr algn="ctr"/>
            <a:r>
              <a:rPr lang="en-US" dirty="0" smtClean="0">
                <a:latin typeface="Algerian" pitchFamily="82" charset="0"/>
              </a:rPr>
              <a:t>LYMPHATIC SYSTEM</a:t>
            </a:r>
            <a:endParaRPr lang="en-US" dirty="0">
              <a:latin typeface="Algerian" pitchFamily="82" charset="0"/>
            </a:endParaRPr>
          </a:p>
        </p:txBody>
      </p:sp>
      <p:pic>
        <p:nvPicPr>
          <p:cNvPr id="12290" name="Picture 2" descr="File:Blausen 0623 LymphaticSystem Female.png"/>
          <p:cNvPicPr>
            <a:picLocks noChangeAspect="1" noChangeArrowheads="1"/>
          </p:cNvPicPr>
          <p:nvPr/>
        </p:nvPicPr>
        <p:blipFill>
          <a:blip r:embed="rId2"/>
          <a:srcRect/>
          <a:stretch>
            <a:fillRect/>
          </a:stretch>
        </p:blipFill>
        <p:spPr bwMode="auto">
          <a:xfrm>
            <a:off x="3886200" y="0"/>
            <a:ext cx="50292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5791200" cy="6858000"/>
          </a:xfrm>
        </p:spPr>
        <p:txBody>
          <a:bodyPr>
            <a:normAutofit/>
          </a:bodyPr>
          <a:lstStyle/>
          <a:p>
            <a:pPr algn="just"/>
            <a:r>
              <a:rPr lang="en-US" dirty="0" smtClean="0">
                <a:latin typeface="Times New Roman" pitchFamily="18" charset="0"/>
                <a:cs typeface="Times New Roman" pitchFamily="18" charset="0"/>
              </a:rPr>
              <a:t>The lymphatic system consists of a conducting network of lymphatic vessels, lymphoid organs, lymphoid tissues, and the circulating lymph.</a:t>
            </a:r>
          </a:p>
          <a:p>
            <a:pPr algn="just"/>
            <a:r>
              <a:rPr lang="en-US" dirty="0" smtClean="0">
                <a:latin typeface="Times New Roman" pitchFamily="18" charset="0"/>
                <a:cs typeface="Times New Roman" pitchFamily="18" charset="0"/>
              </a:rPr>
              <a:t>The primary (or central) lymphoid organs generate lymphocytes from immature progenitor cells. The thymus and the bone marrow constitute the primary lymphoid organs involved in the production and early </a:t>
            </a:r>
            <a:r>
              <a:rPr lang="en-US" dirty="0" err="1" smtClean="0">
                <a:latin typeface="Times New Roman" pitchFamily="18" charset="0"/>
                <a:cs typeface="Times New Roman" pitchFamily="18" charset="0"/>
              </a:rPr>
              <a:t>clonal</a:t>
            </a:r>
            <a:r>
              <a:rPr lang="en-US" dirty="0" smtClean="0">
                <a:latin typeface="Times New Roman" pitchFamily="18" charset="0"/>
                <a:cs typeface="Times New Roman" pitchFamily="18" charset="0"/>
              </a:rPr>
              <a:t> selection of lymphocyte tissues</a:t>
            </a:r>
          </a:p>
          <a:p>
            <a:pPr algn="just"/>
            <a:r>
              <a:rPr lang="en-US" dirty="0" smtClean="0">
                <a:latin typeface="Times New Roman" pitchFamily="18" charset="0"/>
                <a:cs typeface="Times New Roman" pitchFamily="18" charset="0"/>
              </a:rPr>
              <a:t>Bone marrow is responsible for both the creation of T cells and the production and maturation of B cells.</a:t>
            </a:r>
          </a:p>
          <a:p>
            <a:pPr algn="just"/>
            <a:endParaRPr lang="en-US" dirty="0">
              <a:latin typeface="Times New Roman" pitchFamily="18" charset="0"/>
              <a:cs typeface="Times New Roman" pitchFamily="18" charset="0"/>
            </a:endParaRPr>
          </a:p>
        </p:txBody>
      </p:sp>
      <p:pic>
        <p:nvPicPr>
          <p:cNvPr id="11266" name="Picture 2" descr="File:TE-Lymphatic system diagram.svg"/>
          <p:cNvPicPr>
            <a:picLocks noChangeAspect="1" noChangeArrowheads="1"/>
          </p:cNvPicPr>
          <p:nvPr/>
        </p:nvPicPr>
        <p:blipFill>
          <a:blip r:embed="rId2"/>
          <a:srcRect/>
          <a:stretch>
            <a:fillRect/>
          </a:stretch>
        </p:blipFill>
        <p:spPr bwMode="auto">
          <a:xfrm>
            <a:off x="6096000" y="457200"/>
            <a:ext cx="2647950" cy="570547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0"/>
            <a:ext cx="4038600" cy="6858000"/>
          </a:xfrm>
        </p:spPr>
        <p:txBody>
          <a:bodyPr>
            <a:normAutofit lnSpcReduction="10000"/>
          </a:bodyPr>
          <a:lstStyle/>
          <a:p>
            <a:pPr algn="just"/>
            <a:r>
              <a:rPr lang="en-US" dirty="0" smtClean="0">
                <a:latin typeface="Times New Roman" pitchFamily="18" charset="0"/>
                <a:cs typeface="Times New Roman" pitchFamily="18" charset="0"/>
              </a:rPr>
              <a:t>The thymus increases in size from birth in response to postnatal antigen stimulation. It is most active during the neonatal and pre-adolescent periods.</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secondary (or peripheral) lymphoid organs (SLO), which include lymph nodes and the spleen, maintain mature naive lymphocytes and initiate an adaptive immune response.</a:t>
            </a:r>
            <a:endParaRPr lang="en-US" dirty="0">
              <a:latin typeface="Times New Roman" pitchFamily="18" charset="0"/>
              <a:cs typeface="Times New Roman" pitchFamily="18" charset="0"/>
            </a:endParaRPr>
          </a:p>
        </p:txBody>
      </p:sp>
      <p:pic>
        <p:nvPicPr>
          <p:cNvPr id="10242" name="Picture 2" descr="File:Illu lymph node structure.png"/>
          <p:cNvPicPr>
            <a:picLocks noChangeAspect="1" noChangeArrowheads="1"/>
          </p:cNvPicPr>
          <p:nvPr/>
        </p:nvPicPr>
        <p:blipFill>
          <a:blip r:embed="rId2"/>
          <a:srcRect/>
          <a:stretch>
            <a:fillRect/>
          </a:stretch>
        </p:blipFill>
        <p:spPr bwMode="auto">
          <a:xfrm>
            <a:off x="4267200" y="1066800"/>
            <a:ext cx="4429125" cy="3429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normAutofit fontScale="90000"/>
          </a:bodyPr>
          <a:lstStyle/>
          <a:p>
            <a:r>
              <a:rPr lang="en-US" dirty="0" smtClean="0"/>
              <a:t>OVER ALL VIEW OF CIRCULATION</a:t>
            </a:r>
            <a:endParaRPr lang="en-US" dirty="0"/>
          </a:p>
        </p:txBody>
      </p:sp>
      <p:pic>
        <p:nvPicPr>
          <p:cNvPr id="9218" name="Picture 2" descr="https://i.ytimg.com/vi/sXjRpkLLU6w/maxresdefault.jpg"/>
          <p:cNvPicPr>
            <a:picLocks noChangeAspect="1" noChangeArrowheads="1"/>
          </p:cNvPicPr>
          <p:nvPr/>
        </p:nvPicPr>
        <p:blipFill>
          <a:blip r:embed="rId2"/>
          <a:srcRect/>
          <a:stretch>
            <a:fillRect/>
          </a:stretch>
        </p:blipFill>
        <p:spPr bwMode="auto">
          <a:xfrm>
            <a:off x="0" y="1600200"/>
            <a:ext cx="8695266" cy="52578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5257800" cy="5257800"/>
          </a:xfrm>
        </p:spPr>
        <p:txBody>
          <a:bodyPr>
            <a:normAutofit/>
          </a:bodyPr>
          <a:lstStyle/>
          <a:p>
            <a:r>
              <a:rPr lang="en-US" dirty="0" smtClean="0">
                <a:latin typeface="Times New Roman" pitchFamily="18" charset="0"/>
                <a:cs typeface="Times New Roman" pitchFamily="18" charset="0"/>
              </a:rPr>
              <a:t>The contraction and relaxation of the heart – the heartbeat – is controlled by the sinus node, which is a cluster of cells situated at the top of the right atrium.</a:t>
            </a:r>
          </a:p>
          <a:p>
            <a:r>
              <a:rPr lang="en-US" dirty="0" smtClean="0">
                <a:latin typeface="Times New Roman" pitchFamily="18" charset="0"/>
                <a:cs typeface="Times New Roman" pitchFamily="18" charset="0"/>
              </a:rPr>
              <a:t> The sinus node sends electrical signals through the electrical conduction system of the heart that direct the muscle to contract or relax.</a:t>
            </a:r>
          </a:p>
          <a:p>
            <a:endParaRPr lang="en-US" dirty="0">
              <a:latin typeface="Times New Roman" pitchFamily="18" charset="0"/>
              <a:cs typeface="Times New Roman" pitchFamily="18" charset="0"/>
            </a:endParaRPr>
          </a:p>
        </p:txBody>
      </p:sp>
      <p:pic>
        <p:nvPicPr>
          <p:cNvPr id="50178" name="Picture 2" descr="MBBS Medicine (Humanity First): Rhythmical Excitation of Heart"/>
          <p:cNvPicPr>
            <a:picLocks noChangeAspect="1" noChangeArrowheads="1"/>
          </p:cNvPicPr>
          <p:nvPr/>
        </p:nvPicPr>
        <p:blipFill>
          <a:blip r:embed="rId2"/>
          <a:srcRect/>
          <a:stretch>
            <a:fillRect/>
          </a:stretch>
        </p:blipFill>
        <p:spPr bwMode="auto">
          <a:xfrm>
            <a:off x="4953000" y="914400"/>
            <a:ext cx="4191000" cy="4724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4876800" cy="6324600"/>
          </a:xfrm>
        </p:spPr>
        <p:txBody>
          <a:bodyPr>
            <a:normAutofit fontScale="92500" lnSpcReduction="10000"/>
          </a:bodyPr>
          <a:lstStyle/>
          <a:p>
            <a:pPr algn="just"/>
            <a:r>
              <a:rPr lang="en-US" dirty="0" smtClean="0">
                <a:latin typeface="Times New Roman" pitchFamily="18" charset="0"/>
                <a:cs typeface="Times New Roman" pitchFamily="18" charset="0"/>
              </a:rPr>
              <a:t>The heartbeat is divided into two phases: </a:t>
            </a:r>
            <a:r>
              <a:rPr lang="en-US" b="1" dirty="0" smtClean="0">
                <a:latin typeface="Times New Roman" pitchFamily="18" charset="0"/>
                <a:cs typeface="Times New Roman" pitchFamily="18" charset="0"/>
              </a:rPr>
              <a:t>the systole and diastole phases. </a:t>
            </a:r>
          </a:p>
          <a:p>
            <a:pPr algn="just"/>
            <a:r>
              <a:rPr lang="en-US" dirty="0" smtClean="0">
                <a:latin typeface="Times New Roman" pitchFamily="18" charset="0"/>
                <a:cs typeface="Times New Roman" pitchFamily="18" charset="0"/>
              </a:rPr>
              <a:t>In the first, the ventricles contract and push blood out into the pulmonary artery or the aorta. </a:t>
            </a:r>
          </a:p>
          <a:p>
            <a:pPr algn="just"/>
            <a:r>
              <a:rPr lang="en-US" dirty="0" smtClean="0">
                <a:latin typeface="Times New Roman" pitchFamily="18" charset="0"/>
                <a:cs typeface="Times New Roman" pitchFamily="18" charset="0"/>
              </a:rPr>
              <a:t>At the same time, the valves separating the atria and ventricles snap shut to prevent blood from flowing backwards. </a:t>
            </a:r>
          </a:p>
          <a:p>
            <a:pPr algn="just"/>
            <a:r>
              <a:rPr lang="en-US" dirty="0" smtClean="0">
                <a:latin typeface="Times New Roman" pitchFamily="18" charset="0"/>
                <a:cs typeface="Times New Roman" pitchFamily="18" charset="0"/>
              </a:rPr>
              <a:t>In the </a:t>
            </a:r>
            <a:r>
              <a:rPr lang="en-US" b="1" dirty="0" smtClean="0">
                <a:latin typeface="Times New Roman" pitchFamily="18" charset="0"/>
                <a:cs typeface="Times New Roman" pitchFamily="18" charset="0"/>
              </a:rPr>
              <a:t>diastole phase</a:t>
            </a:r>
            <a:r>
              <a:rPr lang="en-US" dirty="0" smtClean="0">
                <a:latin typeface="Times New Roman" pitchFamily="18" charset="0"/>
                <a:cs typeface="Times New Roman" pitchFamily="18" charset="0"/>
              </a:rPr>
              <a:t>, the valves connecting to the atrium open, and the ventricles relax and fill with blood. The sinus node controls the pace of these two phases.</a:t>
            </a:r>
          </a:p>
          <a:p>
            <a:pPr algn="just"/>
            <a:endParaRPr lang="en-US" dirty="0"/>
          </a:p>
        </p:txBody>
      </p:sp>
      <p:sp>
        <p:nvSpPr>
          <p:cNvPr id="49154" name="AutoShape 2" descr="Cardiac cycle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9155" name="Picture 3"/>
          <p:cNvPicPr>
            <a:picLocks noChangeAspect="1" noChangeArrowheads="1"/>
          </p:cNvPicPr>
          <p:nvPr/>
        </p:nvPicPr>
        <p:blipFill>
          <a:blip r:embed="rId2"/>
          <a:srcRect/>
          <a:stretch>
            <a:fillRect/>
          </a:stretch>
        </p:blipFill>
        <p:spPr bwMode="auto">
          <a:xfrm>
            <a:off x="5257800" y="762000"/>
            <a:ext cx="3592286" cy="2743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TotalTime>
  <Words>282</Words>
  <Application>Microsoft Office PowerPoint</Application>
  <PresentationFormat>On-screen Show (4:3)</PresentationFormat>
  <Paragraphs>30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Concourse</vt:lpstr>
      <vt:lpstr>lymphatic system and over view of circulation</vt:lpstr>
      <vt:lpstr>contents</vt:lpstr>
      <vt:lpstr>LYMPH AND LYMPHATIC SYSTEM</vt:lpstr>
      <vt:lpstr>LYMPHATIC SYSTEM</vt:lpstr>
      <vt:lpstr>Slide 5</vt:lpstr>
      <vt:lpstr>Slide 6</vt:lpstr>
      <vt:lpstr>OVER ALL VIEW OF CIRCULATION</vt:lpstr>
      <vt:lpstr>Slide 8</vt:lpstr>
      <vt:lpstr>Slide 9</vt:lpstr>
      <vt:lpstr>Slide 10</vt:lpstr>
      <vt:lpstr>Heart diseases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lymphatic system</dc:title>
  <dc:creator>win7</dc:creator>
  <cp:lastModifiedBy>win7</cp:lastModifiedBy>
  <cp:revision>4</cp:revision>
  <dcterms:created xsi:type="dcterms:W3CDTF">2020-04-03T08:41:01Z</dcterms:created>
  <dcterms:modified xsi:type="dcterms:W3CDTF">2020-04-03T08:45:15Z</dcterms:modified>
</cp:coreProperties>
</file>