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FADBC6-CEDD-4A0E-A994-C8FEA9089F3F}" type="datetimeFigureOut">
              <a:rPr lang="en-US" smtClean="0"/>
              <a:t>5/6/2020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F9028C-86F8-4F7A-B9F9-9A7C216A0FED}"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345EBA-B886-44A6-BBCE-1734E871B7BD}"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04800"/>
            <a:ext cx="8839200" cy="1470025"/>
          </a:xfrm>
        </p:spPr>
        <p:txBody>
          <a:bodyPr>
            <a:normAutofit/>
          </a:bodyPr>
          <a:lstStyle/>
          <a:p>
            <a:r>
              <a:rPr lang="en-US" dirty="0" smtClean="0">
                <a:solidFill>
                  <a:srgbClr val="00B050"/>
                </a:solidFill>
                <a:latin typeface="Algerian" pitchFamily="82" charset="0"/>
              </a:rPr>
              <a:t>Food adulteration acts</a:t>
            </a:r>
            <a:br>
              <a:rPr lang="en-US" dirty="0" smtClean="0">
                <a:solidFill>
                  <a:srgbClr val="00B050"/>
                </a:solidFill>
                <a:latin typeface="Algerian" pitchFamily="82" charset="0"/>
              </a:rPr>
            </a:br>
            <a:r>
              <a:rPr lang="en-US" dirty="0" smtClean="0">
                <a:solidFill>
                  <a:srgbClr val="00B050"/>
                </a:solidFill>
                <a:latin typeface="Algerian" pitchFamily="82" charset="0"/>
              </a:rPr>
              <a:t>PART </a:t>
            </a:r>
            <a:r>
              <a:rPr lang="en-US" dirty="0" smtClean="0">
                <a:solidFill>
                  <a:srgbClr val="00B050"/>
                </a:solidFill>
                <a:latin typeface="Algerian" pitchFamily="82" charset="0"/>
              </a:rPr>
              <a:t>IV</a:t>
            </a:r>
            <a:endParaRPr lang="en-US" dirty="0"/>
          </a:p>
        </p:txBody>
      </p:sp>
      <p:sp>
        <p:nvSpPr>
          <p:cNvPr id="3" name="Subtitle 2"/>
          <p:cNvSpPr>
            <a:spLocks noGrp="1"/>
          </p:cNvSpPr>
          <p:nvPr>
            <p:ph type="subTitle" idx="1"/>
          </p:nvPr>
        </p:nvSpPr>
        <p:spPr>
          <a:xfrm>
            <a:off x="2133600" y="3886200"/>
            <a:ext cx="6477000" cy="1752600"/>
          </a:xfrm>
        </p:spPr>
        <p:txBody>
          <a:bodyPr>
            <a:normAutofit fontScale="55000" lnSpcReduction="20000"/>
          </a:bodyPr>
          <a:lstStyle/>
          <a:p>
            <a:pPr algn="r"/>
            <a:r>
              <a:rPr lang="en-US" sz="4500" dirty="0" smtClean="0">
                <a:solidFill>
                  <a:srgbClr val="C00000"/>
                </a:solidFill>
                <a:latin typeface="Arial" pitchFamily="34" charset="0"/>
                <a:cs typeface="Arial" pitchFamily="34" charset="0"/>
              </a:rPr>
              <a:t>Mary </a:t>
            </a:r>
            <a:r>
              <a:rPr lang="en-US" sz="4500" dirty="0" err="1" smtClean="0">
                <a:solidFill>
                  <a:srgbClr val="C00000"/>
                </a:solidFill>
                <a:latin typeface="Arial" pitchFamily="34" charset="0"/>
                <a:cs typeface="Arial" pitchFamily="34" charset="0"/>
              </a:rPr>
              <a:t>Anupama</a:t>
            </a:r>
            <a:r>
              <a:rPr lang="en-US" sz="4500" dirty="0" smtClean="0">
                <a:solidFill>
                  <a:srgbClr val="C00000"/>
                </a:solidFill>
                <a:latin typeface="Arial" pitchFamily="34" charset="0"/>
                <a:cs typeface="Arial" pitchFamily="34" charset="0"/>
              </a:rPr>
              <a:t> </a:t>
            </a:r>
            <a:r>
              <a:rPr lang="en-US" sz="4500" dirty="0" err="1" smtClean="0">
                <a:solidFill>
                  <a:srgbClr val="C00000"/>
                </a:solidFill>
                <a:latin typeface="Arial" pitchFamily="34" charset="0"/>
                <a:cs typeface="Arial" pitchFamily="34" charset="0"/>
              </a:rPr>
              <a:t>Palukurty</a:t>
            </a:r>
            <a:endParaRPr lang="en-US" sz="4500" dirty="0" smtClean="0">
              <a:solidFill>
                <a:srgbClr val="C00000"/>
              </a:solidFill>
              <a:latin typeface="Arial" pitchFamily="34" charset="0"/>
              <a:cs typeface="Arial" pitchFamily="34" charset="0"/>
            </a:endParaRPr>
          </a:p>
          <a:p>
            <a:pPr algn="r"/>
            <a:endParaRPr lang="en-US" sz="1200" dirty="0" smtClean="0">
              <a:solidFill>
                <a:srgbClr val="C00000"/>
              </a:solidFill>
              <a:latin typeface="Arial" pitchFamily="34" charset="0"/>
              <a:cs typeface="Arial" pitchFamily="34" charset="0"/>
            </a:endParaRPr>
          </a:p>
          <a:p>
            <a:pPr algn="r"/>
            <a:r>
              <a:rPr lang="en-US" i="1" dirty="0" smtClean="0">
                <a:solidFill>
                  <a:srgbClr val="C00000"/>
                </a:solidFill>
                <a:latin typeface="Arial" pitchFamily="34" charset="0"/>
                <a:cs typeface="Arial" pitchFamily="34" charset="0"/>
              </a:rPr>
              <a:t>Assistant Professor, </a:t>
            </a:r>
          </a:p>
          <a:p>
            <a:pPr algn="r"/>
            <a:r>
              <a:rPr lang="en-US" i="1" dirty="0" smtClean="0">
                <a:solidFill>
                  <a:srgbClr val="C00000"/>
                </a:solidFill>
                <a:latin typeface="Arial" pitchFamily="34" charset="0"/>
                <a:cs typeface="Arial" pitchFamily="34" charset="0"/>
              </a:rPr>
              <a:t>Dept. of Biochemistry, </a:t>
            </a:r>
          </a:p>
          <a:p>
            <a:pPr algn="r"/>
            <a:r>
              <a:rPr lang="en-US" i="1" dirty="0" err="1" smtClean="0">
                <a:solidFill>
                  <a:srgbClr val="C00000"/>
                </a:solidFill>
                <a:latin typeface="Arial" pitchFamily="34" charset="0"/>
                <a:cs typeface="Arial" pitchFamily="34" charset="0"/>
              </a:rPr>
              <a:t>St.Joseph’s</a:t>
            </a:r>
            <a:r>
              <a:rPr lang="en-US" i="1" dirty="0" smtClean="0">
                <a:solidFill>
                  <a:srgbClr val="C00000"/>
                </a:solidFill>
                <a:latin typeface="Arial" pitchFamily="34" charset="0"/>
                <a:cs typeface="Arial" pitchFamily="34" charset="0"/>
              </a:rPr>
              <a:t> College for Women (A),</a:t>
            </a:r>
            <a:endParaRPr lang="en-US" dirty="0" smtClean="0">
              <a:solidFill>
                <a:srgbClr val="C00000"/>
              </a:solidFill>
              <a:latin typeface="Arial" pitchFamily="34" charset="0"/>
              <a:cs typeface="Arial" pitchFamily="34" charset="0"/>
            </a:endParaRPr>
          </a:p>
          <a:p>
            <a:pPr algn="r"/>
            <a:r>
              <a:rPr lang="en-US" i="1" dirty="0" smtClean="0">
                <a:solidFill>
                  <a:srgbClr val="C00000"/>
                </a:solidFill>
                <a:latin typeface="Arial" pitchFamily="34" charset="0"/>
                <a:cs typeface="Arial" pitchFamily="34" charset="0"/>
              </a:rPr>
              <a:t>Visakhapatnam</a:t>
            </a:r>
            <a:endParaRPr lang="en-US" dirty="0" smtClean="0">
              <a:solidFill>
                <a:srgbClr val="C00000"/>
              </a:solidFill>
              <a:latin typeface="Arial" pitchFamily="34" charset="0"/>
              <a:cs typeface="Arial" pitchFamily="34" charset="0"/>
            </a:endParaRPr>
          </a:p>
          <a:p>
            <a:endParaRPr lang="en-US" dirty="0"/>
          </a:p>
        </p:txBody>
      </p:sp>
      <p:pic>
        <p:nvPicPr>
          <p:cNvPr id="4" name="Picture 2"/>
          <p:cNvPicPr>
            <a:picLocks noChangeAspect="1" noChangeArrowheads="1"/>
          </p:cNvPicPr>
          <p:nvPr/>
        </p:nvPicPr>
        <p:blipFill>
          <a:blip r:embed="rId3"/>
          <a:srcRect/>
          <a:stretch>
            <a:fillRect/>
          </a:stretch>
        </p:blipFill>
        <p:spPr bwMode="auto">
          <a:xfrm>
            <a:off x="3733800" y="1755913"/>
            <a:ext cx="1752600" cy="17907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4"/>
          <a:srcRect/>
          <a:stretch>
            <a:fillRect/>
          </a:stretch>
        </p:blipFill>
        <p:spPr bwMode="auto">
          <a:xfrm>
            <a:off x="228600" y="3886200"/>
            <a:ext cx="4267200" cy="2001430"/>
          </a:xfrm>
          <a:prstGeom prst="rect">
            <a:avLst/>
          </a:prstGeom>
          <a:noFill/>
          <a:ln w="9525">
            <a:noFill/>
            <a:miter lim="800000"/>
            <a:headEnd/>
            <a:tailEnd/>
          </a:ln>
          <a:effectLst/>
        </p:spPr>
      </p:pic>
      <p:sp>
        <p:nvSpPr>
          <p:cNvPr id="6" name="Footer Placeholder 5"/>
          <p:cNvSpPr>
            <a:spLocks noGrp="1"/>
          </p:cNvSpPr>
          <p:nvPr>
            <p:ph type="ftr" sz="quarter" idx="11"/>
          </p:nvPr>
        </p:nvSpPr>
        <p:spPr>
          <a:xfrm>
            <a:off x="6248400" y="6492875"/>
            <a:ext cx="2895600" cy="365125"/>
          </a:xfrm>
        </p:spPr>
        <p:txBody>
          <a:bodyPr/>
          <a:lstStyle/>
          <a:p>
            <a:r>
              <a:rPr lang="en-US" dirty="0" smtClean="0"/>
              <a:t>Dr </a:t>
            </a:r>
            <a:r>
              <a:rPr lang="en-US" dirty="0" err="1" smtClean="0"/>
              <a:t>Anupama</a:t>
            </a:r>
            <a:r>
              <a:rPr lang="en-US" dirty="0" smtClean="0"/>
              <a:t>, SJC</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990600"/>
          </a:xfrm>
        </p:spPr>
        <p:txBody>
          <a:bodyPr>
            <a:normAutofit/>
          </a:bodyPr>
          <a:lstStyle/>
          <a:p>
            <a:endParaRPr lang="en-US" sz="2800"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
        <p:nvSpPr>
          <p:cNvPr id="6" name="Content Placeholder 5"/>
          <p:cNvSpPr>
            <a:spLocks noGrp="1"/>
          </p:cNvSpPr>
          <p:nvPr>
            <p:ph idx="1"/>
          </p:nvPr>
        </p:nvSpPr>
        <p:spPr>
          <a:xfrm>
            <a:off x="381000" y="1524000"/>
            <a:ext cx="8229600" cy="4525963"/>
          </a:xfrm>
        </p:spPr>
        <p:txBody>
          <a:bodyPr/>
          <a:lstStyle/>
          <a:p>
            <a:endParaRPr lang="en-US"/>
          </a:p>
        </p:txBody>
      </p:sp>
      <p:pic>
        <p:nvPicPr>
          <p:cNvPr id="8194" name="Picture 2"/>
          <p:cNvPicPr>
            <a:picLocks noChangeAspect="1" noChangeArrowheads="1"/>
          </p:cNvPicPr>
          <p:nvPr/>
        </p:nvPicPr>
        <p:blipFill>
          <a:blip r:embed="rId2"/>
          <a:srcRect/>
          <a:stretch>
            <a:fillRect/>
          </a:stretch>
        </p:blipFill>
        <p:spPr bwMode="auto">
          <a:xfrm>
            <a:off x="685800" y="609600"/>
            <a:ext cx="7880350" cy="5562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990600"/>
          </a:xfrm>
        </p:spPr>
        <p:txBody>
          <a:bodyPr>
            <a:normAutofit/>
          </a:bodyPr>
          <a:lstStyle/>
          <a:p>
            <a:endParaRPr lang="en-US" sz="2800"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
        <p:nvSpPr>
          <p:cNvPr id="6" name="Content Placeholder 5"/>
          <p:cNvSpPr>
            <a:spLocks noGrp="1"/>
          </p:cNvSpPr>
          <p:nvPr>
            <p:ph idx="1"/>
          </p:nvPr>
        </p:nvSpPr>
        <p:spPr>
          <a:xfrm>
            <a:off x="381000" y="1524000"/>
            <a:ext cx="8229600" cy="4525963"/>
          </a:xfrm>
        </p:spPr>
        <p:txBody>
          <a:bodyPr/>
          <a:lstStyle/>
          <a:p>
            <a:endParaRPr lang="en-US"/>
          </a:p>
        </p:txBody>
      </p:sp>
      <p:pic>
        <p:nvPicPr>
          <p:cNvPr id="9218" name="Picture 2"/>
          <p:cNvPicPr>
            <a:picLocks noChangeAspect="1" noChangeArrowheads="1"/>
          </p:cNvPicPr>
          <p:nvPr/>
        </p:nvPicPr>
        <p:blipFill>
          <a:blip r:embed="rId2"/>
          <a:srcRect/>
          <a:stretch>
            <a:fillRect/>
          </a:stretch>
        </p:blipFill>
        <p:spPr bwMode="auto">
          <a:xfrm>
            <a:off x="609600" y="609600"/>
            <a:ext cx="8112063" cy="5334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990600"/>
          </a:xfrm>
        </p:spPr>
        <p:txBody>
          <a:bodyPr>
            <a:normAutofit/>
          </a:bodyPr>
          <a:lstStyle/>
          <a:p>
            <a:endParaRPr lang="en-US" sz="2800"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
        <p:nvSpPr>
          <p:cNvPr id="6" name="Content Placeholder 5"/>
          <p:cNvSpPr>
            <a:spLocks noGrp="1"/>
          </p:cNvSpPr>
          <p:nvPr>
            <p:ph idx="1"/>
          </p:nvPr>
        </p:nvSpPr>
        <p:spPr>
          <a:xfrm>
            <a:off x="381000" y="1524000"/>
            <a:ext cx="8229600" cy="4525963"/>
          </a:xfrm>
        </p:spPr>
        <p:txBody>
          <a:bodyPr/>
          <a:lstStyle/>
          <a:p>
            <a:endParaRPr lang="en-US"/>
          </a:p>
        </p:txBody>
      </p:sp>
      <p:pic>
        <p:nvPicPr>
          <p:cNvPr id="10242" name="Picture 2"/>
          <p:cNvPicPr>
            <a:picLocks noChangeAspect="1" noChangeArrowheads="1"/>
          </p:cNvPicPr>
          <p:nvPr/>
        </p:nvPicPr>
        <p:blipFill>
          <a:blip r:embed="rId2"/>
          <a:srcRect/>
          <a:stretch>
            <a:fillRect/>
          </a:stretch>
        </p:blipFill>
        <p:spPr bwMode="auto">
          <a:xfrm>
            <a:off x="304800" y="228600"/>
            <a:ext cx="8534400" cy="2514600"/>
          </a:xfrm>
          <a:prstGeom prst="rect">
            <a:avLst/>
          </a:prstGeom>
          <a:noFill/>
          <a:ln w="9525">
            <a:noFill/>
            <a:miter lim="800000"/>
            <a:headEnd/>
            <a:tailEnd/>
          </a:ln>
          <a:effectLst/>
        </p:spPr>
      </p:pic>
      <p:pic>
        <p:nvPicPr>
          <p:cNvPr id="10243" name="Picture 3"/>
          <p:cNvPicPr>
            <a:picLocks noChangeAspect="1" noChangeArrowheads="1"/>
          </p:cNvPicPr>
          <p:nvPr/>
        </p:nvPicPr>
        <p:blipFill>
          <a:blip r:embed="rId3"/>
          <a:srcRect/>
          <a:stretch>
            <a:fillRect/>
          </a:stretch>
        </p:blipFill>
        <p:spPr bwMode="auto">
          <a:xfrm>
            <a:off x="533400" y="2971800"/>
            <a:ext cx="8077200" cy="3352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990600"/>
          </a:xfrm>
        </p:spPr>
        <p:txBody>
          <a:bodyPr>
            <a:normAutofit/>
          </a:bodyPr>
          <a:lstStyle/>
          <a:p>
            <a:endParaRPr lang="en-US" sz="2800"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
        <p:nvSpPr>
          <p:cNvPr id="6" name="Content Placeholder 5"/>
          <p:cNvSpPr>
            <a:spLocks noGrp="1"/>
          </p:cNvSpPr>
          <p:nvPr>
            <p:ph idx="1"/>
          </p:nvPr>
        </p:nvSpPr>
        <p:spPr>
          <a:xfrm>
            <a:off x="381000" y="1524000"/>
            <a:ext cx="8229600" cy="4525963"/>
          </a:xfrm>
        </p:spPr>
        <p:txBody>
          <a:bodyPr/>
          <a:lstStyle/>
          <a:p>
            <a:endParaRPr lang="en-US"/>
          </a:p>
        </p:txBody>
      </p:sp>
      <p:pic>
        <p:nvPicPr>
          <p:cNvPr id="11266" name="Picture 2"/>
          <p:cNvPicPr>
            <a:picLocks noChangeAspect="1" noChangeArrowheads="1"/>
          </p:cNvPicPr>
          <p:nvPr/>
        </p:nvPicPr>
        <p:blipFill>
          <a:blip r:embed="rId2"/>
          <a:srcRect/>
          <a:stretch>
            <a:fillRect/>
          </a:stretch>
        </p:blipFill>
        <p:spPr bwMode="auto">
          <a:xfrm>
            <a:off x="457200" y="533400"/>
            <a:ext cx="8170877" cy="5486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990600"/>
          </a:xfrm>
        </p:spPr>
        <p:txBody>
          <a:bodyPr>
            <a:normAutofit/>
          </a:bodyPr>
          <a:lstStyle/>
          <a:p>
            <a:r>
              <a:rPr lang="en-US" sz="3600" dirty="0" smtClean="0">
                <a:solidFill>
                  <a:srgbClr val="00B050"/>
                </a:solidFill>
                <a:latin typeface="+mn-lt"/>
              </a:rPr>
              <a:t>NEWER APPROACHES TO FOOD SAFETY</a:t>
            </a:r>
            <a:endParaRPr lang="en-US" sz="3600" dirty="0">
              <a:solidFill>
                <a:srgbClr val="00B050"/>
              </a:solidFill>
              <a:latin typeface="+mn-lt"/>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
        <p:nvSpPr>
          <p:cNvPr id="6" name="Content Placeholder 5"/>
          <p:cNvSpPr>
            <a:spLocks noGrp="1"/>
          </p:cNvSpPr>
          <p:nvPr>
            <p:ph idx="1"/>
          </p:nvPr>
        </p:nvSpPr>
        <p:spPr>
          <a:xfrm>
            <a:off x="304800" y="1143000"/>
            <a:ext cx="8305800" cy="4906963"/>
          </a:xfrm>
        </p:spPr>
        <p:txBody>
          <a:bodyPr>
            <a:normAutofit fontScale="85000" lnSpcReduction="20000"/>
          </a:bodyPr>
          <a:lstStyle/>
          <a:p>
            <a:pPr algn="just"/>
            <a:r>
              <a:rPr lang="en-US" dirty="0" smtClean="0"/>
              <a:t>Scientific advances are one factor responsible for the increased attention to food-safety regulation. New pathogen tests </a:t>
            </a:r>
            <a:r>
              <a:rPr lang="en-US" dirty="0" smtClean="0"/>
              <a:t>and methods of detection have improved. </a:t>
            </a:r>
          </a:p>
          <a:p>
            <a:pPr algn="just"/>
            <a:r>
              <a:rPr lang="en-US" dirty="0" smtClean="0"/>
              <a:t>Improved tests for pesticide residues can now detect parts per billion of many chemical compounds, leading to more frequent findings and thereby increasing concern about the existence of pesticide residues in food and water. </a:t>
            </a:r>
            <a:endParaRPr lang="en-US" dirty="0" smtClean="0"/>
          </a:p>
          <a:p>
            <a:pPr algn="just"/>
            <a:r>
              <a:rPr lang="en-US" dirty="0" smtClean="0"/>
              <a:t>Even </a:t>
            </a:r>
            <a:r>
              <a:rPr lang="en-US" dirty="0" smtClean="0"/>
              <a:t>though risks to human health are extremely low at such minute levels, these findings show that consumers are exposed to a number of residues, and the risks from multiple exposures are not well understood or quantified.</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990600"/>
          </a:xfrm>
        </p:spPr>
        <p:txBody>
          <a:bodyPr>
            <a:normAutofit/>
          </a:bodyPr>
          <a:lstStyle/>
          <a:p>
            <a:r>
              <a:rPr lang="en-US" sz="3600" dirty="0" smtClean="0">
                <a:solidFill>
                  <a:srgbClr val="00B050"/>
                </a:solidFill>
              </a:rPr>
              <a:t>SETTING NEW STANDARDS</a:t>
            </a:r>
            <a:endParaRPr lang="en-US" sz="3600" dirty="0">
              <a:solidFill>
                <a:srgbClr val="00B050"/>
              </a:solidFill>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
        <p:nvSpPr>
          <p:cNvPr id="6" name="Content Placeholder 5"/>
          <p:cNvSpPr>
            <a:spLocks noGrp="1"/>
          </p:cNvSpPr>
          <p:nvPr>
            <p:ph idx="1"/>
          </p:nvPr>
        </p:nvSpPr>
        <p:spPr>
          <a:xfrm>
            <a:off x="304800" y="838200"/>
            <a:ext cx="8458200" cy="5486400"/>
          </a:xfrm>
        </p:spPr>
        <p:txBody>
          <a:bodyPr>
            <a:normAutofit fontScale="92500" lnSpcReduction="20000"/>
          </a:bodyPr>
          <a:lstStyle/>
          <a:p>
            <a:pPr algn="just"/>
            <a:r>
              <a:rPr lang="en-US" dirty="0" smtClean="0">
                <a:latin typeface="Times New Roman" pitchFamily="18" charset="0"/>
                <a:cs typeface="Times New Roman" pitchFamily="18" charset="0"/>
              </a:rPr>
              <a:t>Many different Federal agencies have responsibilities for food safety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For </a:t>
            </a:r>
            <a:r>
              <a:rPr lang="en-US" dirty="0" smtClean="0">
                <a:latin typeface="Times New Roman" pitchFamily="18" charset="0"/>
                <a:cs typeface="Times New Roman" pitchFamily="18" charset="0"/>
              </a:rPr>
              <a:t>example, FDA has the regulatory responsibility for most foods.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 </a:t>
            </a:r>
            <a:r>
              <a:rPr lang="en-US" dirty="0" smtClean="0">
                <a:latin typeface="Times New Roman" pitchFamily="18" charset="0"/>
                <a:cs typeface="Times New Roman" pitchFamily="18" charset="0"/>
              </a:rPr>
              <a:t>U.S. Department of Agriculture (USDA) inspects meat and poultry.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 </a:t>
            </a:r>
            <a:r>
              <a:rPr lang="en-US" dirty="0" smtClean="0">
                <a:latin typeface="Times New Roman" pitchFamily="18" charset="0"/>
                <a:cs typeface="Times New Roman" pitchFamily="18" charset="0"/>
              </a:rPr>
              <a:t>Environmental Protection Agency (EPA) sets tolerances for pesticide residues in foods.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These </a:t>
            </a:r>
            <a:r>
              <a:rPr lang="en-US" dirty="0" smtClean="0">
                <a:latin typeface="Times New Roman" pitchFamily="18" charset="0"/>
                <a:cs typeface="Times New Roman" pitchFamily="18" charset="0"/>
              </a:rPr>
              <a:t>Federal agencies are trying new approaches to food-safety regulation.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Regulations </a:t>
            </a:r>
            <a:r>
              <a:rPr lang="en-US" dirty="0" smtClean="0">
                <a:latin typeface="Times New Roman" pitchFamily="18" charset="0"/>
                <a:cs typeface="Times New Roman" pitchFamily="18" charset="0"/>
              </a:rPr>
              <a:t>by USDA, FDA, and EPA are under agency, congressional, and Presidential review and debate. Some new initiatives include: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
        <p:nvSpPr>
          <p:cNvPr id="6" name="Content Placeholder 5"/>
          <p:cNvSpPr>
            <a:spLocks noGrp="1"/>
          </p:cNvSpPr>
          <p:nvPr>
            <p:ph idx="1"/>
          </p:nvPr>
        </p:nvSpPr>
        <p:spPr>
          <a:xfrm>
            <a:off x="0" y="304800"/>
            <a:ext cx="8610600" cy="5745163"/>
          </a:xfrm>
        </p:spPr>
        <p:txBody>
          <a:bodyPr>
            <a:normAutofit fontScale="85000" lnSpcReduction="20000"/>
          </a:bodyPr>
          <a:lstStyle/>
          <a:p>
            <a:pPr algn="just"/>
            <a:r>
              <a:rPr lang="en-US" dirty="0" smtClean="0"/>
              <a:t>One element of the new </a:t>
            </a:r>
            <a:r>
              <a:rPr lang="en-US" dirty="0" smtClean="0"/>
              <a:t>food safety </a:t>
            </a:r>
            <a:r>
              <a:rPr lang="en-US" dirty="0" smtClean="0"/>
              <a:t>initiatives involves changing the standards for acceptable risks. </a:t>
            </a:r>
            <a:endParaRPr lang="en-US" dirty="0" smtClean="0"/>
          </a:p>
          <a:p>
            <a:pPr algn="just"/>
            <a:r>
              <a:rPr lang="en-US" dirty="0" smtClean="0"/>
              <a:t>EPA </a:t>
            </a:r>
            <a:r>
              <a:rPr lang="en-US" dirty="0" smtClean="0"/>
              <a:t>is responsible for setting pesticide residue tolerances (the maximum level of residue that can legally remain on the food product) for pesticides used on food crops. </a:t>
            </a:r>
            <a:endParaRPr lang="en-US" dirty="0" smtClean="0"/>
          </a:p>
          <a:p>
            <a:pPr algn="just"/>
            <a:r>
              <a:rPr lang="en-US" dirty="0" smtClean="0"/>
              <a:t>Presently</a:t>
            </a:r>
            <a:r>
              <a:rPr lang="en-US" dirty="0" smtClean="0"/>
              <a:t>, under the Delaney Clause of the Federal Food, Drug, and Cosmetic Act (FFOCA), carcinogenic food additives are illegal, without regard to whether the risk is "negligible" and without regard to other characteristics, such as benefits of product use</a:t>
            </a:r>
            <a:r>
              <a:rPr lang="en-US" dirty="0" smtClean="0"/>
              <a:t>.</a:t>
            </a:r>
          </a:p>
          <a:p>
            <a:pPr algn="just"/>
            <a:r>
              <a:rPr lang="en-US" dirty="0" smtClean="0"/>
              <a:t>However</a:t>
            </a:r>
            <a:r>
              <a:rPr lang="en-US" dirty="0" smtClean="0"/>
              <a:t>, this "zero-tolerance" clause applies only to pesticide residues that are used or that concentrate in processed foods. </a:t>
            </a:r>
            <a:endParaRPr lang="en-US" dirty="0" smtClean="0"/>
          </a:p>
          <a:p>
            <a:pPr algn="just"/>
            <a:r>
              <a:rPr lang="en-US" dirty="0" smtClean="0"/>
              <a:t>For </a:t>
            </a:r>
            <a:r>
              <a:rPr lang="en-US" dirty="0" smtClean="0"/>
              <a:t>fresh foods, small risks are allowed, particularly if there are substantial benefits from product use. The Administration's</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990600"/>
          </a:xfrm>
        </p:spPr>
        <p:txBody>
          <a:bodyPr>
            <a:normAutofit/>
          </a:bodyPr>
          <a:lstStyle/>
          <a:p>
            <a:r>
              <a:rPr lang="en-US" sz="3200" dirty="0" smtClean="0">
                <a:solidFill>
                  <a:srgbClr val="00B050"/>
                </a:solidFill>
              </a:rPr>
              <a:t>SOME PARTS OF RISK ANALYSIS MAY INCLUDE</a:t>
            </a:r>
            <a:endParaRPr lang="en-US" sz="3200" dirty="0">
              <a:solidFill>
                <a:srgbClr val="00B050"/>
              </a:solidFill>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
        <p:nvSpPr>
          <p:cNvPr id="6" name="Content Placeholder 5"/>
          <p:cNvSpPr>
            <a:spLocks noGrp="1"/>
          </p:cNvSpPr>
          <p:nvPr>
            <p:ph idx="1"/>
          </p:nvPr>
        </p:nvSpPr>
        <p:spPr>
          <a:xfrm>
            <a:off x="228600" y="990600"/>
            <a:ext cx="8382000" cy="5867400"/>
          </a:xfrm>
        </p:spPr>
        <p:txBody>
          <a:bodyPr>
            <a:normAutofit fontScale="85000" lnSpcReduction="10000"/>
          </a:bodyPr>
          <a:lstStyle/>
          <a:p>
            <a:pPr algn="just">
              <a:buNone/>
            </a:pP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Identifying </a:t>
            </a:r>
            <a:r>
              <a:rPr lang="en-US" dirty="0" smtClean="0">
                <a:latin typeface="Times New Roman" pitchFamily="18" charset="0"/>
                <a:cs typeface="Times New Roman" pitchFamily="18" charset="0"/>
              </a:rPr>
              <a:t>food borne </a:t>
            </a:r>
            <a:r>
              <a:rPr lang="en-US" dirty="0" smtClean="0">
                <a:latin typeface="Times New Roman" pitchFamily="18" charset="0"/>
                <a:cs typeface="Times New Roman" pitchFamily="18" charset="0"/>
              </a:rPr>
              <a:t>hazards capable of causing human illness. </a:t>
            </a: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Estimating the total number of acute and chronic illnesses associated with each hazard that occurs annually</a:t>
            </a:r>
            <a:r>
              <a:rPr lang="en-US" dirty="0" smtClean="0">
                <a:latin typeface="Times New Roman" pitchFamily="18" charset="0"/>
                <a:cs typeface="Times New Roman" pitchFamily="18" charset="0"/>
              </a:rPr>
              <a:t>.</a:t>
            </a:r>
          </a:p>
          <a:p>
            <a:pPr algn="just">
              <a:buNone/>
            </a:pP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Estimating the number of deaths and illnesses, and the severity of illnesses associated with each hazard (while deaths are the most important measure, the greater number of less severe outcomes, such as </a:t>
            </a:r>
            <a:r>
              <a:rPr lang="en-US" dirty="0" smtClean="0">
                <a:latin typeface="Times New Roman" pitchFamily="18" charset="0"/>
                <a:cs typeface="Times New Roman" pitchFamily="18" charset="0"/>
              </a:rPr>
              <a:t>illness</a:t>
            </a:r>
            <a:r>
              <a:rPr lang="en-US" dirty="0" smtClean="0">
                <a:latin typeface="Times New Roman" pitchFamily="18" charset="0"/>
                <a:cs typeface="Times New Roman" pitchFamily="18" charset="0"/>
              </a:rPr>
              <a:t>, could impose greater costs on society</a:t>
            </a:r>
            <a:r>
              <a:rPr lang="en-US" dirty="0" smtClean="0">
                <a:latin typeface="Times New Roman" pitchFamily="18" charset="0"/>
                <a:cs typeface="Times New Roman" pitchFamily="18" charset="0"/>
              </a:rPr>
              <a:t>).</a:t>
            </a:r>
          </a:p>
          <a:p>
            <a:pPr algn="just">
              <a:buNone/>
            </a:pP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Identifying alternative methods of controlling </a:t>
            </a:r>
            <a:r>
              <a:rPr lang="en-US" dirty="0" smtClean="0">
                <a:latin typeface="Times New Roman" pitchFamily="18" charset="0"/>
                <a:cs typeface="Times New Roman" pitchFamily="18" charset="0"/>
              </a:rPr>
              <a:t>food </a:t>
            </a:r>
            <a:r>
              <a:rPr lang="en-US" dirty="0" err="1" smtClean="0">
                <a:latin typeface="Times New Roman" pitchFamily="18" charset="0"/>
                <a:cs typeface="Times New Roman" pitchFamily="18" charset="0"/>
              </a:rPr>
              <a:t>bome</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hazards. </a:t>
            </a: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Estimating the economic costs and benefits of the proposed control technology and the distribution of such costs and benefits.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990600"/>
          </a:xfrm>
        </p:spPr>
        <p:txBody>
          <a:bodyPr>
            <a:normAutofit/>
          </a:bodyPr>
          <a:lstStyle/>
          <a:p>
            <a:endParaRPr lang="en-US" sz="2800"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
        <p:nvSpPr>
          <p:cNvPr id="6" name="Content Placeholder 5"/>
          <p:cNvSpPr>
            <a:spLocks noGrp="1"/>
          </p:cNvSpPr>
          <p:nvPr>
            <p:ph idx="1"/>
          </p:nvPr>
        </p:nvSpPr>
        <p:spPr>
          <a:xfrm>
            <a:off x="381000" y="1524000"/>
            <a:ext cx="8229600" cy="4525963"/>
          </a:xfrm>
        </p:spPr>
        <p:txBody>
          <a:bodyPr/>
          <a:lstStyle/>
          <a:p>
            <a:endParaRPr lang="en-US" dirty="0"/>
          </a:p>
        </p:txBody>
      </p:sp>
      <p:sp>
        <p:nvSpPr>
          <p:cNvPr id="5" name="Rectangle 4"/>
          <p:cNvSpPr/>
          <p:nvPr/>
        </p:nvSpPr>
        <p:spPr>
          <a:xfrm>
            <a:off x="2133600" y="2133600"/>
            <a:ext cx="4354685" cy="1107996"/>
          </a:xfrm>
          <a:prstGeom prst="rect">
            <a:avLst/>
          </a:prstGeom>
          <a:noFill/>
        </p:spPr>
        <p:txBody>
          <a:bodyPr wrap="square" lIns="91440" tIns="45720" rIns="91440" bIns="45720">
            <a:spAutoFit/>
          </a:bodyPr>
          <a:lstStyle/>
          <a:p>
            <a:pPr algn="ctr"/>
            <a:r>
              <a:rPr lang="en-US" sz="66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THANK YOU</a:t>
            </a:r>
            <a:endParaRPr lang="en-US" sz="66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8915400" cy="1219200"/>
          </a:xfrm>
        </p:spPr>
        <p:txBody>
          <a:bodyPr>
            <a:noAutofit/>
          </a:bodyPr>
          <a:lstStyle/>
          <a:p>
            <a:r>
              <a:rPr lang="en-US" sz="3800" dirty="0" smtClean="0"/>
              <a:t>PACKAGING ,PRODUCT LABELING AND NUTRITIONAL LABELING, ORGANIC FOODS</a:t>
            </a:r>
            <a:endParaRPr lang="en-US" sz="3800"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
        <p:nvSpPr>
          <p:cNvPr id="5" name="Rectangle 4"/>
          <p:cNvSpPr/>
          <p:nvPr/>
        </p:nvSpPr>
        <p:spPr>
          <a:xfrm>
            <a:off x="0" y="1676400"/>
            <a:ext cx="6477000" cy="5262979"/>
          </a:xfrm>
          <a:prstGeom prst="rect">
            <a:avLst/>
          </a:prstGeom>
        </p:spPr>
        <p:txBody>
          <a:bodyPr wrap="square">
            <a:spAutoFit/>
          </a:bodyPr>
          <a:lstStyle/>
          <a:p>
            <a:pPr algn="just"/>
            <a:r>
              <a:rPr lang="en-US" sz="2400" dirty="0" smtClean="0">
                <a:latin typeface="Times New Roman" pitchFamily="18" charset="0"/>
                <a:cs typeface="Times New Roman" pitchFamily="18" charset="0"/>
              </a:rPr>
              <a:t>Labeling </a:t>
            </a:r>
            <a:r>
              <a:rPr lang="en-US" sz="2400" dirty="0" smtClean="0">
                <a:latin typeface="Times New Roman" pitchFamily="18" charset="0"/>
                <a:cs typeface="Times New Roman" pitchFamily="18" charset="0"/>
              </a:rPr>
              <a:t>includes any written, printed or graphics present on the label, accompanies the food, or is displayed near the food. </a:t>
            </a:r>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Food </a:t>
            </a:r>
            <a:r>
              <a:rPr lang="en-US" sz="2400" dirty="0" smtClean="0">
                <a:latin typeface="Times New Roman" pitchFamily="18" charset="0"/>
                <a:cs typeface="Times New Roman" pitchFamily="18" charset="0"/>
              </a:rPr>
              <a:t>Labeling </a:t>
            </a:r>
            <a:r>
              <a:rPr lang="en-US" sz="2400" dirty="0" smtClean="0">
                <a:latin typeface="Times New Roman" pitchFamily="18" charset="0"/>
                <a:cs typeface="Times New Roman" pitchFamily="18" charset="0"/>
              </a:rPr>
              <a:t>serves as a primary link of communication between the food manufacturer and consumer. </a:t>
            </a:r>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Food labels provide information to help us make healthier and safer food choices</a:t>
            </a:r>
            <a:r>
              <a:rPr lang="en-US" sz="2400" dirty="0" smtClean="0">
                <a:latin typeface="Times New Roman" pitchFamily="18" charset="0"/>
                <a:cs typeface="Times New Roman" pitchFamily="18" charset="0"/>
              </a:rPr>
              <a:t>.</a:t>
            </a:r>
          </a:p>
          <a:p>
            <a:pPr algn="just"/>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The goal of food </a:t>
            </a:r>
            <a:r>
              <a:rPr lang="en-US" sz="2400" dirty="0" smtClean="0">
                <a:latin typeface="Times New Roman" pitchFamily="18" charset="0"/>
                <a:cs typeface="Times New Roman" pitchFamily="18" charset="0"/>
              </a:rPr>
              <a:t>labeling </a:t>
            </a:r>
            <a:r>
              <a:rPr lang="en-US" sz="2400" dirty="0" smtClean="0">
                <a:latin typeface="Times New Roman" pitchFamily="18" charset="0"/>
                <a:cs typeface="Times New Roman" pitchFamily="18" charset="0"/>
              </a:rPr>
              <a:t>is to provide consumers with information that is factual and relevant.</a:t>
            </a:r>
            <a:endParaRPr lang="en-US" sz="24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a:stretch>
            <a:fillRect/>
          </a:stretch>
        </p:blipFill>
        <p:spPr bwMode="auto">
          <a:xfrm>
            <a:off x="6553200" y="2514600"/>
            <a:ext cx="2276475" cy="25336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pic>
        <p:nvPicPr>
          <p:cNvPr id="2050" name="Picture 2"/>
          <p:cNvPicPr>
            <a:picLocks noGrp="1" noChangeAspect="1" noChangeArrowheads="1"/>
          </p:cNvPicPr>
          <p:nvPr>
            <p:ph idx="1"/>
          </p:nvPr>
        </p:nvPicPr>
        <p:blipFill>
          <a:blip r:embed="rId2"/>
          <a:srcRect/>
          <a:stretch>
            <a:fillRect/>
          </a:stretch>
        </p:blipFill>
        <p:spPr bwMode="auto">
          <a:xfrm>
            <a:off x="381000" y="457200"/>
            <a:ext cx="5985488" cy="55626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5486400" y="1447800"/>
            <a:ext cx="3200400" cy="381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sz="3600" dirty="0" smtClean="0">
                <a:solidFill>
                  <a:srgbClr val="92D050"/>
                </a:solidFill>
              </a:rPr>
              <a:t>NAME OF THE FOOD AND INGREDIENTS</a:t>
            </a:r>
            <a:endParaRPr lang="en-US" sz="3600" dirty="0">
              <a:solidFill>
                <a:srgbClr val="92D050"/>
              </a:solidFill>
            </a:endParaRPr>
          </a:p>
        </p:txBody>
      </p:sp>
      <p:sp>
        <p:nvSpPr>
          <p:cNvPr id="3" name="Content Placeholder 2"/>
          <p:cNvSpPr>
            <a:spLocks noGrp="1"/>
          </p:cNvSpPr>
          <p:nvPr>
            <p:ph idx="1"/>
          </p:nvPr>
        </p:nvSpPr>
        <p:spPr>
          <a:xfrm>
            <a:off x="0" y="1066800"/>
            <a:ext cx="9144000" cy="5791200"/>
          </a:xfrm>
        </p:spPr>
        <p:txBody>
          <a:bodyPr>
            <a:normAutofit/>
          </a:bodyPr>
          <a:lstStyle/>
          <a:p>
            <a:pPr algn="just">
              <a:buNone/>
            </a:pPr>
            <a:r>
              <a:rPr lang="en-US" dirty="0" smtClean="0">
                <a:solidFill>
                  <a:schemeClr val="accent2">
                    <a:lumMod val="75000"/>
                  </a:schemeClr>
                </a:solidFill>
                <a:latin typeface="Times New Roman" pitchFamily="18" charset="0"/>
                <a:cs typeface="Times New Roman" pitchFamily="18" charset="0"/>
              </a:rPr>
              <a:t>Name of the food shall include trade name, description and true nature of food. </a:t>
            </a:r>
          </a:p>
          <a:p>
            <a:pPr algn="just">
              <a:buNone/>
            </a:pPr>
            <a:r>
              <a:rPr lang="en-US" dirty="0" smtClean="0">
                <a:solidFill>
                  <a:schemeClr val="accent2">
                    <a:lumMod val="75000"/>
                  </a:schemeClr>
                </a:solidFill>
                <a:latin typeface="Times New Roman" pitchFamily="18" charset="0"/>
                <a:cs typeface="Times New Roman" pitchFamily="18" charset="0"/>
              </a:rPr>
              <a:t>If food has been processed, the process must be included in the title as </a:t>
            </a:r>
            <a:r>
              <a:rPr lang="en-US" dirty="0" err="1" smtClean="0">
                <a:solidFill>
                  <a:schemeClr val="accent2">
                    <a:lumMod val="75000"/>
                  </a:schemeClr>
                </a:solidFill>
                <a:latin typeface="Times New Roman" pitchFamily="18" charset="0"/>
                <a:cs typeface="Times New Roman" pitchFamily="18" charset="0"/>
              </a:rPr>
              <a:t>eg</a:t>
            </a:r>
            <a:r>
              <a:rPr lang="en-US" dirty="0" smtClean="0">
                <a:solidFill>
                  <a:schemeClr val="accent2">
                    <a:lumMod val="75000"/>
                  </a:schemeClr>
                </a:solidFill>
                <a:latin typeface="Times New Roman" pitchFamily="18" charset="0"/>
                <a:cs typeface="Times New Roman" pitchFamily="18" charset="0"/>
              </a:rPr>
              <a:t>., dried apricots, salted peanuts etc. </a:t>
            </a:r>
          </a:p>
          <a:p>
            <a:pPr algn="just">
              <a:buNone/>
            </a:pPr>
            <a:endParaRPr lang="en-US" dirty="0" smtClean="0">
              <a:latin typeface="Times New Roman" pitchFamily="18" charset="0"/>
              <a:cs typeface="Times New Roman" pitchFamily="18" charset="0"/>
            </a:endParaRPr>
          </a:p>
          <a:p>
            <a:pPr algn="just">
              <a:buNone/>
            </a:pPr>
            <a:r>
              <a:rPr lang="en-US" dirty="0" smtClean="0">
                <a:solidFill>
                  <a:srgbClr val="0070C0"/>
                </a:solidFill>
                <a:latin typeface="Times New Roman" pitchFamily="18" charset="0"/>
                <a:cs typeface="Times New Roman" pitchFamily="18" charset="0"/>
              </a:rPr>
              <a:t>Ingredients used in the produced shall be listed in descending order of their composition by weight, at the time of manufacture.</a:t>
            </a:r>
          </a:p>
          <a:p>
            <a:pPr algn="just">
              <a:buNone/>
            </a:pPr>
            <a:r>
              <a:rPr lang="en-US" dirty="0" smtClean="0">
                <a:solidFill>
                  <a:srgbClr val="0070C0"/>
                </a:solidFill>
                <a:latin typeface="Times New Roman" pitchFamily="18" charset="0"/>
                <a:cs typeface="Times New Roman" pitchFamily="18" charset="0"/>
              </a:rPr>
              <a:t>Food additives and water must be included in the list.</a:t>
            </a:r>
            <a:endParaRPr lang="en-US" dirty="0">
              <a:solidFill>
                <a:srgbClr val="0070C0"/>
              </a:solidFill>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sz="4000" dirty="0" smtClean="0">
                <a:solidFill>
                  <a:srgbClr val="00B050"/>
                </a:solidFill>
              </a:rPr>
              <a:t>NUTRITIONAL INFORMATION</a:t>
            </a:r>
            <a:endParaRPr lang="en-US" sz="4000" dirty="0">
              <a:solidFill>
                <a:srgbClr val="00B050"/>
              </a:solidFill>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
        <p:nvSpPr>
          <p:cNvPr id="5" name="Rectangle 4"/>
          <p:cNvSpPr/>
          <p:nvPr/>
        </p:nvSpPr>
        <p:spPr>
          <a:xfrm>
            <a:off x="0" y="914400"/>
            <a:ext cx="5105400" cy="5632311"/>
          </a:xfrm>
          <a:prstGeom prst="rect">
            <a:avLst/>
          </a:prstGeom>
        </p:spPr>
        <p:txBody>
          <a:bodyPr wrap="square">
            <a:spAutoFit/>
          </a:bodyPr>
          <a:lstStyle/>
          <a:p>
            <a:pPr algn="just"/>
            <a:r>
              <a:rPr lang="en-US" sz="2400" dirty="0" smtClean="0">
                <a:solidFill>
                  <a:srgbClr val="C00000"/>
                </a:solidFill>
                <a:latin typeface="Times New Roman" pitchFamily="18" charset="0"/>
                <a:cs typeface="Times New Roman" pitchFamily="18" charset="0"/>
              </a:rPr>
              <a:t>Nutritional information or nutritional facts per 100gm or 100ml or per serving of the product shall be given on the label containing the following</a:t>
            </a:r>
            <a:r>
              <a:rPr lang="en-US" sz="2400" dirty="0" smtClean="0">
                <a:solidFill>
                  <a:srgbClr val="C00000"/>
                </a:solidFill>
                <a:latin typeface="Times New Roman" pitchFamily="18" charset="0"/>
                <a:cs typeface="Times New Roman" pitchFamily="18" charset="0"/>
              </a:rPr>
              <a:t>:—</a:t>
            </a:r>
          </a:p>
          <a:p>
            <a:pPr algn="just"/>
            <a:r>
              <a:rPr lang="en-US" sz="2400" dirty="0" smtClean="0">
                <a:solidFill>
                  <a:schemeClr val="accent1">
                    <a:lumMod val="75000"/>
                  </a:schemeClr>
                </a:solidFill>
                <a:latin typeface="Times New Roman" pitchFamily="18" charset="0"/>
                <a:cs typeface="Times New Roman" pitchFamily="18" charset="0"/>
              </a:rPr>
              <a:t></a:t>
            </a:r>
            <a:r>
              <a:rPr lang="en-US" sz="2400" dirty="0" smtClean="0">
                <a:solidFill>
                  <a:schemeClr val="accent1">
                    <a:lumMod val="75000"/>
                  </a:schemeClr>
                </a:solidFill>
                <a:latin typeface="Times New Roman" pitchFamily="18" charset="0"/>
                <a:cs typeface="Times New Roman" pitchFamily="18" charset="0"/>
              </a:rPr>
              <a:t>energy value in kcal</a:t>
            </a:r>
            <a:r>
              <a:rPr lang="en-US" sz="2400" dirty="0" smtClean="0">
                <a:solidFill>
                  <a:schemeClr val="accent1">
                    <a:lumMod val="75000"/>
                  </a:schemeClr>
                </a:solidFill>
                <a:latin typeface="Times New Roman" pitchFamily="18" charset="0"/>
                <a:cs typeface="Times New Roman" pitchFamily="18" charset="0"/>
              </a:rPr>
              <a:t>;</a:t>
            </a:r>
          </a:p>
          <a:p>
            <a:pPr algn="just"/>
            <a:r>
              <a:rPr lang="en-US" sz="2400" dirty="0" smtClean="0">
                <a:solidFill>
                  <a:schemeClr val="accent1">
                    <a:lumMod val="75000"/>
                  </a:schemeClr>
                </a:solidFill>
                <a:latin typeface="Times New Roman" pitchFamily="18" charset="0"/>
                <a:cs typeface="Times New Roman" pitchFamily="18" charset="0"/>
              </a:rPr>
              <a:t></a:t>
            </a:r>
            <a:r>
              <a:rPr lang="en-US" sz="2400" dirty="0" smtClean="0">
                <a:solidFill>
                  <a:schemeClr val="accent1">
                    <a:lumMod val="75000"/>
                  </a:schemeClr>
                </a:solidFill>
                <a:latin typeface="Times New Roman" pitchFamily="18" charset="0"/>
                <a:cs typeface="Times New Roman" pitchFamily="18" charset="0"/>
              </a:rPr>
              <a:t>the amounts of protein, carbohydrate (specify quantity of sugar) and fat in gram(g</a:t>
            </a:r>
            <a:r>
              <a:rPr lang="en-US" sz="2400" dirty="0" smtClean="0">
                <a:solidFill>
                  <a:schemeClr val="accent1">
                    <a:lumMod val="75000"/>
                  </a:schemeClr>
                </a:solidFill>
                <a:latin typeface="Times New Roman" pitchFamily="18" charset="0"/>
                <a:cs typeface="Times New Roman" pitchFamily="18" charset="0"/>
              </a:rPr>
              <a:t>);</a:t>
            </a:r>
          </a:p>
          <a:p>
            <a:pPr algn="just"/>
            <a:r>
              <a:rPr lang="en-US" sz="2400" dirty="0" smtClean="0">
                <a:solidFill>
                  <a:schemeClr val="accent1">
                    <a:lumMod val="75000"/>
                  </a:schemeClr>
                </a:solidFill>
                <a:latin typeface="Times New Roman" pitchFamily="18" charset="0"/>
                <a:cs typeface="Times New Roman" pitchFamily="18" charset="0"/>
              </a:rPr>
              <a:t></a:t>
            </a:r>
            <a:r>
              <a:rPr lang="en-US" sz="2400" dirty="0" smtClean="0">
                <a:solidFill>
                  <a:schemeClr val="accent1">
                    <a:lumMod val="75000"/>
                  </a:schemeClr>
                </a:solidFill>
                <a:latin typeface="Times New Roman" pitchFamily="18" charset="0"/>
                <a:cs typeface="Times New Roman" pitchFamily="18" charset="0"/>
              </a:rPr>
              <a:t>the amount of any other nutrient for which a nutrition or health claim is made</a:t>
            </a:r>
            <a:endParaRPr lang="en-US" sz="2400" dirty="0" smtClean="0">
              <a:solidFill>
                <a:schemeClr val="accent1">
                  <a:lumMod val="75000"/>
                </a:schemeClr>
              </a:solidFill>
              <a:latin typeface="Times New Roman" pitchFamily="18" charset="0"/>
              <a:cs typeface="Times New Roman" pitchFamily="18" charset="0"/>
            </a:endParaRPr>
          </a:p>
          <a:p>
            <a:pPr algn="just"/>
            <a:r>
              <a:rPr lang="en-US" sz="2400" dirty="0" smtClean="0">
                <a:solidFill>
                  <a:schemeClr val="accent1">
                    <a:lumMod val="75000"/>
                  </a:schemeClr>
                </a:solidFill>
                <a:latin typeface="Times New Roman" pitchFamily="18" charset="0"/>
                <a:cs typeface="Times New Roman" pitchFamily="18" charset="0"/>
              </a:rPr>
              <a:t></a:t>
            </a:r>
            <a:r>
              <a:rPr lang="en-US" sz="2400" dirty="0" smtClean="0">
                <a:solidFill>
                  <a:schemeClr val="accent1">
                    <a:lumMod val="75000"/>
                  </a:schemeClr>
                </a:solidFill>
                <a:latin typeface="Times New Roman" pitchFamily="18" charset="0"/>
                <a:cs typeface="Times New Roman" pitchFamily="18" charset="0"/>
              </a:rPr>
              <a:t>where the nutrition declaration is made per serving, the amount in gram(g) or milliliter(ml) in a serving shall be given</a:t>
            </a:r>
            <a:r>
              <a:rPr lang="en-US" sz="2400" dirty="0" smtClean="0">
                <a:solidFill>
                  <a:schemeClr val="accent1">
                    <a:lumMod val="75000"/>
                  </a:schemeClr>
                </a:solidFill>
                <a:latin typeface="Times New Roman" pitchFamily="18" charset="0"/>
                <a:cs typeface="Times New Roman" pitchFamily="18" charset="0"/>
              </a:rPr>
              <a:t>.</a:t>
            </a:r>
          </a:p>
        </p:txBody>
      </p:sp>
      <p:pic>
        <p:nvPicPr>
          <p:cNvPr id="3074" name="Picture 2"/>
          <p:cNvPicPr>
            <a:picLocks noChangeAspect="1" noChangeArrowheads="1"/>
          </p:cNvPicPr>
          <p:nvPr/>
        </p:nvPicPr>
        <p:blipFill>
          <a:blip r:embed="rId2"/>
          <a:srcRect/>
          <a:stretch>
            <a:fillRect/>
          </a:stretch>
        </p:blipFill>
        <p:spPr bwMode="auto">
          <a:xfrm>
            <a:off x="5105400" y="1135062"/>
            <a:ext cx="4038600" cy="412273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pic>
        <p:nvPicPr>
          <p:cNvPr id="4098" name="Picture 2"/>
          <p:cNvPicPr>
            <a:picLocks noChangeAspect="1" noChangeArrowheads="1"/>
          </p:cNvPicPr>
          <p:nvPr/>
        </p:nvPicPr>
        <p:blipFill>
          <a:blip r:embed="rId2"/>
          <a:srcRect/>
          <a:stretch>
            <a:fillRect/>
          </a:stretch>
        </p:blipFill>
        <p:spPr bwMode="auto">
          <a:xfrm>
            <a:off x="685800" y="606879"/>
            <a:ext cx="7848600" cy="56995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pic>
        <p:nvPicPr>
          <p:cNvPr id="5122" name="Picture 2"/>
          <p:cNvPicPr>
            <a:picLocks noChangeAspect="1" noChangeArrowheads="1"/>
          </p:cNvPicPr>
          <p:nvPr/>
        </p:nvPicPr>
        <p:blipFill>
          <a:blip r:embed="rId2"/>
          <a:srcRect/>
          <a:stretch>
            <a:fillRect/>
          </a:stretch>
        </p:blipFill>
        <p:spPr bwMode="auto">
          <a:xfrm>
            <a:off x="685800" y="914400"/>
            <a:ext cx="7400330" cy="4724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pic>
        <p:nvPicPr>
          <p:cNvPr id="6146" name="Picture 2"/>
          <p:cNvPicPr>
            <a:picLocks noChangeAspect="1" noChangeArrowheads="1"/>
          </p:cNvPicPr>
          <p:nvPr/>
        </p:nvPicPr>
        <p:blipFill>
          <a:blip r:embed="rId2"/>
          <a:srcRect/>
          <a:stretch>
            <a:fillRect/>
          </a:stretch>
        </p:blipFill>
        <p:spPr bwMode="auto">
          <a:xfrm>
            <a:off x="609600" y="457200"/>
            <a:ext cx="7994193" cy="3505200"/>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533400" y="4038600"/>
            <a:ext cx="8077200" cy="23526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990600"/>
          </a:xfrm>
        </p:spPr>
        <p:txBody>
          <a:bodyPr>
            <a:normAutofit/>
          </a:bodyPr>
          <a:lstStyle/>
          <a:p>
            <a:endParaRPr lang="en-US" sz="2800"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
        <p:nvSpPr>
          <p:cNvPr id="6" name="Content Placeholder 5"/>
          <p:cNvSpPr>
            <a:spLocks noGrp="1"/>
          </p:cNvSpPr>
          <p:nvPr>
            <p:ph idx="1"/>
          </p:nvPr>
        </p:nvSpPr>
        <p:spPr>
          <a:xfrm>
            <a:off x="381000" y="1524000"/>
            <a:ext cx="8229600" cy="4525963"/>
          </a:xfrm>
        </p:spPr>
        <p:txBody>
          <a:bodyPr/>
          <a:lstStyle/>
          <a:p>
            <a:endParaRPr lang="en-US"/>
          </a:p>
        </p:txBody>
      </p:sp>
      <p:pic>
        <p:nvPicPr>
          <p:cNvPr id="7170" name="Picture 2"/>
          <p:cNvPicPr>
            <a:picLocks noChangeAspect="1" noChangeArrowheads="1"/>
          </p:cNvPicPr>
          <p:nvPr/>
        </p:nvPicPr>
        <p:blipFill>
          <a:blip r:embed="rId2"/>
          <a:srcRect/>
          <a:stretch>
            <a:fillRect/>
          </a:stretch>
        </p:blipFill>
        <p:spPr bwMode="auto">
          <a:xfrm>
            <a:off x="0" y="838200"/>
            <a:ext cx="8564137" cy="4114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TotalTime>
  <Words>799</Words>
  <Application>Microsoft Office PowerPoint</Application>
  <PresentationFormat>On-screen Show (4:3)</PresentationFormat>
  <Paragraphs>69</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Food adulteration acts PART IV</vt:lpstr>
      <vt:lpstr>PACKAGING ,PRODUCT LABELING AND NUTRITIONAL LABELING, ORGANIC FOODS</vt:lpstr>
      <vt:lpstr>Slide 3</vt:lpstr>
      <vt:lpstr>NAME OF THE FOOD AND INGREDIENTS</vt:lpstr>
      <vt:lpstr>NUTRITIONAL INFORMATION</vt:lpstr>
      <vt:lpstr>Slide 6</vt:lpstr>
      <vt:lpstr>Slide 7</vt:lpstr>
      <vt:lpstr>Slide 8</vt:lpstr>
      <vt:lpstr>Slide 9</vt:lpstr>
      <vt:lpstr>Slide 10</vt:lpstr>
      <vt:lpstr>Slide 11</vt:lpstr>
      <vt:lpstr>Slide 12</vt:lpstr>
      <vt:lpstr>Slide 13</vt:lpstr>
      <vt:lpstr>NEWER APPROACHES TO FOOD SAFETY</vt:lpstr>
      <vt:lpstr>SETTING NEW STANDARDS</vt:lpstr>
      <vt:lpstr>Slide 16</vt:lpstr>
      <vt:lpstr>SOME PARTS OF RISK ANALYSIS MAY INCLUDE</vt:lpstr>
      <vt:lpstr>Slide 18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adulteration acts PART III</dc:title>
  <dc:creator>win7</dc:creator>
  <cp:lastModifiedBy>win7</cp:lastModifiedBy>
  <cp:revision>25</cp:revision>
  <dcterms:created xsi:type="dcterms:W3CDTF">2006-08-16T00:00:00Z</dcterms:created>
  <dcterms:modified xsi:type="dcterms:W3CDTF">2020-05-06T15:29:34Z</dcterms:modified>
</cp:coreProperties>
</file>