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86" r:id="rId3"/>
    <p:sldId id="258" r:id="rId4"/>
    <p:sldId id="288" r:id="rId5"/>
    <p:sldId id="259" r:id="rId6"/>
    <p:sldId id="289" r:id="rId7"/>
    <p:sldId id="262" r:id="rId8"/>
    <p:sldId id="263" r:id="rId9"/>
    <p:sldId id="264" r:id="rId10"/>
    <p:sldId id="290" r:id="rId11"/>
    <p:sldId id="265" r:id="rId12"/>
    <p:sldId id="291" r:id="rId13"/>
    <p:sldId id="266" r:id="rId14"/>
    <p:sldId id="267" r:id="rId15"/>
    <p:sldId id="292" r:id="rId16"/>
    <p:sldId id="268" r:id="rId17"/>
    <p:sldId id="287"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EAB883-110E-4C30-9EFB-C25D7318E9DA}" type="datetimeFigureOut">
              <a:rPr lang="en-US" smtClean="0"/>
              <a:t>4/24/2020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345EBA-B886-44A6-BBCE-1734E871B7BD}"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345EBA-B886-44A6-BBCE-1734E871B7BD}" type="slidenum">
              <a:rPr lang="en-US" smtClean="0"/>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9BE28A4-DC76-492D-AB39-98A9FE5C889F}" type="datetime1">
              <a:rPr lang="en-US" smtClean="0"/>
              <a:t>4/24/2020</a:t>
            </a:fld>
            <a:endParaRPr lang="en-US"/>
          </a:p>
        </p:txBody>
      </p:sp>
      <p:sp>
        <p:nvSpPr>
          <p:cNvPr id="5" name="Footer Placeholder 4"/>
          <p:cNvSpPr>
            <a:spLocks noGrp="1"/>
          </p:cNvSpPr>
          <p:nvPr>
            <p:ph type="ftr" sz="quarter" idx="11"/>
          </p:nvPr>
        </p:nvSpPr>
        <p:spPr/>
        <p:txBody>
          <a:bodyPr/>
          <a:lstStyle/>
          <a:p>
            <a:r>
              <a:rPr lang="en-US" smtClean="0"/>
              <a:t>Dr Anupama, SJC</a:t>
            </a:r>
            <a:endParaRPr lang="en-US"/>
          </a:p>
        </p:txBody>
      </p:sp>
      <p:sp>
        <p:nvSpPr>
          <p:cNvPr id="6" name="Slide Number Placeholder 5"/>
          <p:cNvSpPr>
            <a:spLocks noGrp="1"/>
          </p:cNvSpPr>
          <p:nvPr>
            <p:ph type="sldNum" sz="quarter" idx="12"/>
          </p:nvPr>
        </p:nvSpPr>
        <p:spPr/>
        <p:txBody>
          <a:bodyPr/>
          <a:lstStyle/>
          <a:p>
            <a:fld id="{9C56463A-98AF-4B37-B6F4-3F58CC856AE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468D60-B753-4E40-A298-30B7C354EB68}" type="datetime1">
              <a:rPr lang="en-US" smtClean="0"/>
              <a:t>4/24/2020</a:t>
            </a:fld>
            <a:endParaRPr lang="en-US"/>
          </a:p>
        </p:txBody>
      </p:sp>
      <p:sp>
        <p:nvSpPr>
          <p:cNvPr id="5" name="Footer Placeholder 4"/>
          <p:cNvSpPr>
            <a:spLocks noGrp="1"/>
          </p:cNvSpPr>
          <p:nvPr>
            <p:ph type="ftr" sz="quarter" idx="11"/>
          </p:nvPr>
        </p:nvSpPr>
        <p:spPr/>
        <p:txBody>
          <a:bodyPr/>
          <a:lstStyle/>
          <a:p>
            <a:r>
              <a:rPr lang="en-US" smtClean="0"/>
              <a:t>Dr Anupama, SJC</a:t>
            </a:r>
            <a:endParaRPr lang="en-US"/>
          </a:p>
        </p:txBody>
      </p:sp>
      <p:sp>
        <p:nvSpPr>
          <p:cNvPr id="6" name="Slide Number Placeholder 5"/>
          <p:cNvSpPr>
            <a:spLocks noGrp="1"/>
          </p:cNvSpPr>
          <p:nvPr>
            <p:ph type="sldNum" sz="quarter" idx="12"/>
          </p:nvPr>
        </p:nvSpPr>
        <p:spPr/>
        <p:txBody>
          <a:bodyPr/>
          <a:lstStyle/>
          <a:p>
            <a:fld id="{9C56463A-98AF-4B37-B6F4-3F58CC856AE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744794-729A-4EDF-9727-F0AD36D000E6}" type="datetime1">
              <a:rPr lang="en-US" smtClean="0"/>
              <a:t>4/24/2020</a:t>
            </a:fld>
            <a:endParaRPr lang="en-US"/>
          </a:p>
        </p:txBody>
      </p:sp>
      <p:sp>
        <p:nvSpPr>
          <p:cNvPr id="5" name="Footer Placeholder 4"/>
          <p:cNvSpPr>
            <a:spLocks noGrp="1"/>
          </p:cNvSpPr>
          <p:nvPr>
            <p:ph type="ftr" sz="quarter" idx="11"/>
          </p:nvPr>
        </p:nvSpPr>
        <p:spPr/>
        <p:txBody>
          <a:bodyPr/>
          <a:lstStyle/>
          <a:p>
            <a:r>
              <a:rPr lang="en-US" smtClean="0"/>
              <a:t>Dr Anupama, SJC</a:t>
            </a:r>
            <a:endParaRPr lang="en-US"/>
          </a:p>
        </p:txBody>
      </p:sp>
      <p:sp>
        <p:nvSpPr>
          <p:cNvPr id="6" name="Slide Number Placeholder 5"/>
          <p:cNvSpPr>
            <a:spLocks noGrp="1"/>
          </p:cNvSpPr>
          <p:nvPr>
            <p:ph type="sldNum" sz="quarter" idx="12"/>
          </p:nvPr>
        </p:nvSpPr>
        <p:spPr/>
        <p:txBody>
          <a:bodyPr/>
          <a:lstStyle/>
          <a:p>
            <a:fld id="{9C56463A-98AF-4B37-B6F4-3F58CC856AE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6F1216-A4B3-44AB-B671-90DC40A8E3A1}" type="datetime1">
              <a:rPr lang="en-US" smtClean="0"/>
              <a:t>4/24/2020</a:t>
            </a:fld>
            <a:endParaRPr lang="en-US"/>
          </a:p>
        </p:txBody>
      </p:sp>
      <p:sp>
        <p:nvSpPr>
          <p:cNvPr id="5" name="Footer Placeholder 4"/>
          <p:cNvSpPr>
            <a:spLocks noGrp="1"/>
          </p:cNvSpPr>
          <p:nvPr>
            <p:ph type="ftr" sz="quarter" idx="11"/>
          </p:nvPr>
        </p:nvSpPr>
        <p:spPr/>
        <p:txBody>
          <a:bodyPr/>
          <a:lstStyle/>
          <a:p>
            <a:r>
              <a:rPr lang="en-US" smtClean="0"/>
              <a:t>Dr Anupama, SJC</a:t>
            </a:r>
            <a:endParaRPr lang="en-US"/>
          </a:p>
        </p:txBody>
      </p:sp>
      <p:sp>
        <p:nvSpPr>
          <p:cNvPr id="6" name="Slide Number Placeholder 5"/>
          <p:cNvSpPr>
            <a:spLocks noGrp="1"/>
          </p:cNvSpPr>
          <p:nvPr>
            <p:ph type="sldNum" sz="quarter" idx="12"/>
          </p:nvPr>
        </p:nvSpPr>
        <p:spPr/>
        <p:txBody>
          <a:bodyPr/>
          <a:lstStyle/>
          <a:p>
            <a:fld id="{9C56463A-98AF-4B37-B6F4-3F58CC856AE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ADCDCA-B5D0-4288-8E12-86210CCA8A15}" type="datetime1">
              <a:rPr lang="en-US" smtClean="0"/>
              <a:t>4/24/2020</a:t>
            </a:fld>
            <a:endParaRPr lang="en-US"/>
          </a:p>
        </p:txBody>
      </p:sp>
      <p:sp>
        <p:nvSpPr>
          <p:cNvPr id="5" name="Footer Placeholder 4"/>
          <p:cNvSpPr>
            <a:spLocks noGrp="1"/>
          </p:cNvSpPr>
          <p:nvPr>
            <p:ph type="ftr" sz="quarter" idx="11"/>
          </p:nvPr>
        </p:nvSpPr>
        <p:spPr/>
        <p:txBody>
          <a:bodyPr/>
          <a:lstStyle/>
          <a:p>
            <a:r>
              <a:rPr lang="en-US" smtClean="0"/>
              <a:t>Dr Anupama, SJC</a:t>
            </a:r>
            <a:endParaRPr lang="en-US"/>
          </a:p>
        </p:txBody>
      </p:sp>
      <p:sp>
        <p:nvSpPr>
          <p:cNvPr id="6" name="Slide Number Placeholder 5"/>
          <p:cNvSpPr>
            <a:spLocks noGrp="1"/>
          </p:cNvSpPr>
          <p:nvPr>
            <p:ph type="sldNum" sz="quarter" idx="12"/>
          </p:nvPr>
        </p:nvSpPr>
        <p:spPr/>
        <p:txBody>
          <a:bodyPr/>
          <a:lstStyle/>
          <a:p>
            <a:fld id="{9C56463A-98AF-4B37-B6F4-3F58CC856AE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BF618F-880D-4DBC-937F-F24BB6245002}" type="datetime1">
              <a:rPr lang="en-US" smtClean="0"/>
              <a:t>4/24/2020</a:t>
            </a:fld>
            <a:endParaRPr lang="en-US"/>
          </a:p>
        </p:txBody>
      </p:sp>
      <p:sp>
        <p:nvSpPr>
          <p:cNvPr id="6" name="Footer Placeholder 5"/>
          <p:cNvSpPr>
            <a:spLocks noGrp="1"/>
          </p:cNvSpPr>
          <p:nvPr>
            <p:ph type="ftr" sz="quarter" idx="11"/>
          </p:nvPr>
        </p:nvSpPr>
        <p:spPr/>
        <p:txBody>
          <a:bodyPr/>
          <a:lstStyle/>
          <a:p>
            <a:r>
              <a:rPr lang="en-US" smtClean="0"/>
              <a:t>Dr Anupama, SJC</a:t>
            </a:r>
            <a:endParaRPr lang="en-US"/>
          </a:p>
        </p:txBody>
      </p:sp>
      <p:sp>
        <p:nvSpPr>
          <p:cNvPr id="7" name="Slide Number Placeholder 6"/>
          <p:cNvSpPr>
            <a:spLocks noGrp="1"/>
          </p:cNvSpPr>
          <p:nvPr>
            <p:ph type="sldNum" sz="quarter" idx="12"/>
          </p:nvPr>
        </p:nvSpPr>
        <p:spPr/>
        <p:txBody>
          <a:bodyPr/>
          <a:lstStyle/>
          <a:p>
            <a:fld id="{9C56463A-98AF-4B37-B6F4-3F58CC856AE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5B581E7-2305-47A2-B50C-F87C76CA13A9}" type="datetime1">
              <a:rPr lang="en-US" smtClean="0"/>
              <a:t>4/24/2020</a:t>
            </a:fld>
            <a:endParaRPr lang="en-US"/>
          </a:p>
        </p:txBody>
      </p:sp>
      <p:sp>
        <p:nvSpPr>
          <p:cNvPr id="8" name="Footer Placeholder 7"/>
          <p:cNvSpPr>
            <a:spLocks noGrp="1"/>
          </p:cNvSpPr>
          <p:nvPr>
            <p:ph type="ftr" sz="quarter" idx="11"/>
          </p:nvPr>
        </p:nvSpPr>
        <p:spPr/>
        <p:txBody>
          <a:bodyPr/>
          <a:lstStyle/>
          <a:p>
            <a:r>
              <a:rPr lang="en-US" smtClean="0"/>
              <a:t>Dr Anupama, SJC</a:t>
            </a:r>
            <a:endParaRPr lang="en-US"/>
          </a:p>
        </p:txBody>
      </p:sp>
      <p:sp>
        <p:nvSpPr>
          <p:cNvPr id="9" name="Slide Number Placeholder 8"/>
          <p:cNvSpPr>
            <a:spLocks noGrp="1"/>
          </p:cNvSpPr>
          <p:nvPr>
            <p:ph type="sldNum" sz="quarter" idx="12"/>
          </p:nvPr>
        </p:nvSpPr>
        <p:spPr/>
        <p:txBody>
          <a:bodyPr/>
          <a:lstStyle/>
          <a:p>
            <a:fld id="{9C56463A-98AF-4B37-B6F4-3F58CC856AE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D61169A-D473-4331-9B0B-D6762763E398}" type="datetime1">
              <a:rPr lang="en-US" smtClean="0"/>
              <a:t>4/24/2020</a:t>
            </a:fld>
            <a:endParaRPr lang="en-US"/>
          </a:p>
        </p:txBody>
      </p:sp>
      <p:sp>
        <p:nvSpPr>
          <p:cNvPr id="4" name="Footer Placeholder 3"/>
          <p:cNvSpPr>
            <a:spLocks noGrp="1"/>
          </p:cNvSpPr>
          <p:nvPr>
            <p:ph type="ftr" sz="quarter" idx="11"/>
          </p:nvPr>
        </p:nvSpPr>
        <p:spPr/>
        <p:txBody>
          <a:bodyPr/>
          <a:lstStyle/>
          <a:p>
            <a:r>
              <a:rPr lang="en-US" smtClean="0"/>
              <a:t>Dr Anupama, SJC</a:t>
            </a:r>
            <a:endParaRPr lang="en-US"/>
          </a:p>
        </p:txBody>
      </p:sp>
      <p:sp>
        <p:nvSpPr>
          <p:cNvPr id="5" name="Slide Number Placeholder 4"/>
          <p:cNvSpPr>
            <a:spLocks noGrp="1"/>
          </p:cNvSpPr>
          <p:nvPr>
            <p:ph type="sldNum" sz="quarter" idx="12"/>
          </p:nvPr>
        </p:nvSpPr>
        <p:spPr/>
        <p:txBody>
          <a:bodyPr/>
          <a:lstStyle/>
          <a:p>
            <a:fld id="{9C56463A-98AF-4B37-B6F4-3F58CC856AE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F3183A-FE62-429E-87C0-D0C7428FD1AF}" type="datetime1">
              <a:rPr lang="en-US" smtClean="0"/>
              <a:t>4/24/2020</a:t>
            </a:fld>
            <a:endParaRPr lang="en-US"/>
          </a:p>
        </p:txBody>
      </p:sp>
      <p:sp>
        <p:nvSpPr>
          <p:cNvPr id="3" name="Footer Placeholder 2"/>
          <p:cNvSpPr>
            <a:spLocks noGrp="1"/>
          </p:cNvSpPr>
          <p:nvPr>
            <p:ph type="ftr" sz="quarter" idx="11"/>
          </p:nvPr>
        </p:nvSpPr>
        <p:spPr/>
        <p:txBody>
          <a:bodyPr/>
          <a:lstStyle/>
          <a:p>
            <a:r>
              <a:rPr lang="en-US" smtClean="0"/>
              <a:t>Dr Anupama, SJC</a:t>
            </a:r>
            <a:endParaRPr lang="en-US"/>
          </a:p>
        </p:txBody>
      </p:sp>
      <p:sp>
        <p:nvSpPr>
          <p:cNvPr id="4" name="Slide Number Placeholder 3"/>
          <p:cNvSpPr>
            <a:spLocks noGrp="1"/>
          </p:cNvSpPr>
          <p:nvPr>
            <p:ph type="sldNum" sz="quarter" idx="12"/>
          </p:nvPr>
        </p:nvSpPr>
        <p:spPr/>
        <p:txBody>
          <a:bodyPr/>
          <a:lstStyle/>
          <a:p>
            <a:fld id="{9C56463A-98AF-4B37-B6F4-3F58CC856AE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FB47E1-0893-4A0C-AE8C-01C73D493918}" type="datetime1">
              <a:rPr lang="en-US" smtClean="0"/>
              <a:t>4/24/2020</a:t>
            </a:fld>
            <a:endParaRPr lang="en-US"/>
          </a:p>
        </p:txBody>
      </p:sp>
      <p:sp>
        <p:nvSpPr>
          <p:cNvPr id="6" name="Footer Placeholder 5"/>
          <p:cNvSpPr>
            <a:spLocks noGrp="1"/>
          </p:cNvSpPr>
          <p:nvPr>
            <p:ph type="ftr" sz="quarter" idx="11"/>
          </p:nvPr>
        </p:nvSpPr>
        <p:spPr/>
        <p:txBody>
          <a:bodyPr/>
          <a:lstStyle/>
          <a:p>
            <a:r>
              <a:rPr lang="en-US" smtClean="0"/>
              <a:t>Dr Anupama, SJC</a:t>
            </a:r>
            <a:endParaRPr lang="en-US"/>
          </a:p>
        </p:txBody>
      </p:sp>
      <p:sp>
        <p:nvSpPr>
          <p:cNvPr id="7" name="Slide Number Placeholder 6"/>
          <p:cNvSpPr>
            <a:spLocks noGrp="1"/>
          </p:cNvSpPr>
          <p:nvPr>
            <p:ph type="sldNum" sz="quarter" idx="12"/>
          </p:nvPr>
        </p:nvSpPr>
        <p:spPr/>
        <p:txBody>
          <a:bodyPr/>
          <a:lstStyle/>
          <a:p>
            <a:fld id="{9C56463A-98AF-4B37-B6F4-3F58CC856AE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6B2D8C-4711-4073-B4FA-6626E23F02D0}" type="datetime1">
              <a:rPr lang="en-US" smtClean="0"/>
              <a:t>4/24/2020</a:t>
            </a:fld>
            <a:endParaRPr lang="en-US"/>
          </a:p>
        </p:txBody>
      </p:sp>
      <p:sp>
        <p:nvSpPr>
          <p:cNvPr id="6" name="Footer Placeholder 5"/>
          <p:cNvSpPr>
            <a:spLocks noGrp="1"/>
          </p:cNvSpPr>
          <p:nvPr>
            <p:ph type="ftr" sz="quarter" idx="11"/>
          </p:nvPr>
        </p:nvSpPr>
        <p:spPr/>
        <p:txBody>
          <a:bodyPr/>
          <a:lstStyle/>
          <a:p>
            <a:r>
              <a:rPr lang="en-US" smtClean="0"/>
              <a:t>Dr Anupama, SJC</a:t>
            </a:r>
            <a:endParaRPr lang="en-US"/>
          </a:p>
        </p:txBody>
      </p:sp>
      <p:sp>
        <p:nvSpPr>
          <p:cNvPr id="7" name="Slide Number Placeholder 6"/>
          <p:cNvSpPr>
            <a:spLocks noGrp="1"/>
          </p:cNvSpPr>
          <p:nvPr>
            <p:ph type="sldNum" sz="quarter" idx="12"/>
          </p:nvPr>
        </p:nvSpPr>
        <p:spPr/>
        <p:txBody>
          <a:bodyPr/>
          <a:lstStyle/>
          <a:p>
            <a:fld id="{9C56463A-98AF-4B37-B6F4-3F58CC856AE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5F1853-026E-476F-823D-A221F1C6FDEE}" type="datetime1">
              <a:rPr lang="en-US" smtClean="0"/>
              <a:t>4/24/2020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Dr Anupama, SJC</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56463A-98AF-4B37-B6F4-3F58CC856AE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8200"/>
            <a:ext cx="8839200" cy="1470025"/>
          </a:xfrm>
        </p:spPr>
        <p:txBody>
          <a:bodyPr>
            <a:normAutofit/>
          </a:bodyPr>
          <a:lstStyle/>
          <a:p>
            <a:r>
              <a:rPr lang="en-US" dirty="0" smtClean="0">
                <a:solidFill>
                  <a:srgbClr val="00B050"/>
                </a:solidFill>
                <a:latin typeface="Algerian" pitchFamily="82" charset="0"/>
              </a:rPr>
              <a:t>Food adulteration acts</a:t>
            </a:r>
            <a:endParaRPr lang="en-US" dirty="0"/>
          </a:p>
        </p:txBody>
      </p:sp>
      <p:sp>
        <p:nvSpPr>
          <p:cNvPr id="3" name="Subtitle 2"/>
          <p:cNvSpPr>
            <a:spLocks noGrp="1"/>
          </p:cNvSpPr>
          <p:nvPr>
            <p:ph type="subTitle" idx="1"/>
          </p:nvPr>
        </p:nvSpPr>
        <p:spPr>
          <a:xfrm>
            <a:off x="2133600" y="3886200"/>
            <a:ext cx="6477000" cy="1752600"/>
          </a:xfrm>
        </p:spPr>
        <p:txBody>
          <a:bodyPr>
            <a:normAutofit fontScale="55000" lnSpcReduction="20000"/>
          </a:bodyPr>
          <a:lstStyle/>
          <a:p>
            <a:pPr algn="r"/>
            <a:r>
              <a:rPr lang="en-US" sz="4500" dirty="0" smtClean="0">
                <a:solidFill>
                  <a:srgbClr val="C00000"/>
                </a:solidFill>
                <a:latin typeface="Arial" pitchFamily="34" charset="0"/>
                <a:cs typeface="Arial" pitchFamily="34" charset="0"/>
              </a:rPr>
              <a:t>Mary </a:t>
            </a:r>
            <a:r>
              <a:rPr lang="en-US" sz="4500" dirty="0" err="1" smtClean="0">
                <a:solidFill>
                  <a:srgbClr val="C00000"/>
                </a:solidFill>
                <a:latin typeface="Arial" pitchFamily="34" charset="0"/>
                <a:cs typeface="Arial" pitchFamily="34" charset="0"/>
              </a:rPr>
              <a:t>Anupama</a:t>
            </a:r>
            <a:r>
              <a:rPr lang="en-US" sz="4500" dirty="0" smtClean="0">
                <a:solidFill>
                  <a:srgbClr val="C00000"/>
                </a:solidFill>
                <a:latin typeface="Arial" pitchFamily="34" charset="0"/>
                <a:cs typeface="Arial" pitchFamily="34" charset="0"/>
              </a:rPr>
              <a:t> </a:t>
            </a:r>
            <a:r>
              <a:rPr lang="en-US" sz="4500" dirty="0" err="1" smtClean="0">
                <a:solidFill>
                  <a:srgbClr val="C00000"/>
                </a:solidFill>
                <a:latin typeface="Arial" pitchFamily="34" charset="0"/>
                <a:cs typeface="Arial" pitchFamily="34" charset="0"/>
              </a:rPr>
              <a:t>Palukurty</a:t>
            </a:r>
            <a:endParaRPr lang="en-US" sz="4500" dirty="0" smtClean="0">
              <a:solidFill>
                <a:srgbClr val="C00000"/>
              </a:solidFill>
              <a:latin typeface="Arial" pitchFamily="34" charset="0"/>
              <a:cs typeface="Arial" pitchFamily="34" charset="0"/>
            </a:endParaRPr>
          </a:p>
          <a:p>
            <a:pPr algn="r"/>
            <a:endParaRPr lang="en-US" sz="1200" dirty="0" smtClean="0">
              <a:solidFill>
                <a:srgbClr val="C00000"/>
              </a:solidFill>
              <a:latin typeface="Arial" pitchFamily="34" charset="0"/>
              <a:cs typeface="Arial" pitchFamily="34" charset="0"/>
            </a:endParaRPr>
          </a:p>
          <a:p>
            <a:pPr algn="r"/>
            <a:r>
              <a:rPr lang="en-US" i="1" dirty="0" smtClean="0">
                <a:solidFill>
                  <a:srgbClr val="C00000"/>
                </a:solidFill>
                <a:latin typeface="Arial" pitchFamily="34" charset="0"/>
                <a:cs typeface="Arial" pitchFamily="34" charset="0"/>
              </a:rPr>
              <a:t>Assistant Professor, </a:t>
            </a:r>
          </a:p>
          <a:p>
            <a:pPr algn="r"/>
            <a:r>
              <a:rPr lang="en-US" i="1" dirty="0" smtClean="0">
                <a:solidFill>
                  <a:srgbClr val="C00000"/>
                </a:solidFill>
                <a:latin typeface="Arial" pitchFamily="34" charset="0"/>
                <a:cs typeface="Arial" pitchFamily="34" charset="0"/>
              </a:rPr>
              <a:t>Dept. of Biochemistry, </a:t>
            </a:r>
          </a:p>
          <a:p>
            <a:pPr algn="r"/>
            <a:r>
              <a:rPr lang="en-US" i="1" dirty="0" err="1" smtClean="0">
                <a:solidFill>
                  <a:srgbClr val="C00000"/>
                </a:solidFill>
                <a:latin typeface="Arial" pitchFamily="34" charset="0"/>
                <a:cs typeface="Arial" pitchFamily="34" charset="0"/>
              </a:rPr>
              <a:t>St.Joseph’s</a:t>
            </a:r>
            <a:r>
              <a:rPr lang="en-US" i="1" dirty="0" smtClean="0">
                <a:solidFill>
                  <a:srgbClr val="C00000"/>
                </a:solidFill>
                <a:latin typeface="Arial" pitchFamily="34" charset="0"/>
                <a:cs typeface="Arial" pitchFamily="34" charset="0"/>
              </a:rPr>
              <a:t> College for Women (A),</a:t>
            </a:r>
            <a:endParaRPr lang="en-US" dirty="0" smtClean="0">
              <a:solidFill>
                <a:srgbClr val="C00000"/>
              </a:solidFill>
              <a:latin typeface="Arial" pitchFamily="34" charset="0"/>
              <a:cs typeface="Arial" pitchFamily="34" charset="0"/>
            </a:endParaRPr>
          </a:p>
          <a:p>
            <a:pPr algn="r"/>
            <a:r>
              <a:rPr lang="en-US" i="1" dirty="0" smtClean="0">
                <a:solidFill>
                  <a:srgbClr val="C00000"/>
                </a:solidFill>
                <a:latin typeface="Arial" pitchFamily="34" charset="0"/>
                <a:cs typeface="Arial" pitchFamily="34" charset="0"/>
              </a:rPr>
              <a:t>Visakhapatnam</a:t>
            </a:r>
            <a:endParaRPr lang="en-US" dirty="0" smtClean="0">
              <a:solidFill>
                <a:srgbClr val="C00000"/>
              </a:solidFill>
              <a:latin typeface="Arial" pitchFamily="34" charset="0"/>
              <a:cs typeface="Arial" pitchFamily="34" charset="0"/>
            </a:endParaRPr>
          </a:p>
          <a:p>
            <a:endParaRPr lang="en-US" dirty="0"/>
          </a:p>
        </p:txBody>
      </p:sp>
      <p:pic>
        <p:nvPicPr>
          <p:cNvPr id="4" name="Picture 2"/>
          <p:cNvPicPr>
            <a:picLocks noChangeAspect="1" noChangeArrowheads="1"/>
          </p:cNvPicPr>
          <p:nvPr/>
        </p:nvPicPr>
        <p:blipFill>
          <a:blip r:embed="rId3"/>
          <a:srcRect/>
          <a:stretch>
            <a:fillRect/>
          </a:stretch>
        </p:blipFill>
        <p:spPr bwMode="auto">
          <a:xfrm>
            <a:off x="3733800" y="1755913"/>
            <a:ext cx="1752600" cy="17907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4"/>
          <a:srcRect/>
          <a:stretch>
            <a:fillRect/>
          </a:stretch>
        </p:blipFill>
        <p:spPr bwMode="auto">
          <a:xfrm>
            <a:off x="228600" y="3886200"/>
            <a:ext cx="4267200" cy="2001430"/>
          </a:xfrm>
          <a:prstGeom prst="rect">
            <a:avLst/>
          </a:prstGeom>
          <a:noFill/>
          <a:ln w="9525">
            <a:noFill/>
            <a:miter lim="800000"/>
            <a:headEnd/>
            <a:tailEnd/>
          </a:ln>
          <a:effectLst/>
        </p:spPr>
      </p:pic>
      <p:sp>
        <p:nvSpPr>
          <p:cNvPr id="6" name="Footer Placeholder 5"/>
          <p:cNvSpPr>
            <a:spLocks noGrp="1"/>
          </p:cNvSpPr>
          <p:nvPr>
            <p:ph type="ftr" sz="quarter" idx="11"/>
          </p:nvPr>
        </p:nvSpPr>
        <p:spPr>
          <a:xfrm>
            <a:off x="6248400" y="6492875"/>
            <a:ext cx="2895600" cy="365125"/>
          </a:xfrm>
        </p:spPr>
        <p:txBody>
          <a:bodyPr/>
          <a:lstStyle/>
          <a:p>
            <a:r>
              <a:rPr lang="en-US" dirty="0" smtClean="0"/>
              <a:t>Dr </a:t>
            </a:r>
            <a:r>
              <a:rPr lang="en-US" dirty="0" err="1" smtClean="0"/>
              <a:t>Anupama</a:t>
            </a:r>
            <a:r>
              <a:rPr lang="en-US" dirty="0" smtClean="0"/>
              <a:t>, SJC</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5410200" cy="5867400"/>
          </a:xfrm>
        </p:spPr>
        <p:txBody>
          <a:bodyPr>
            <a:normAutofit/>
          </a:bodyPr>
          <a:lstStyle/>
          <a:p>
            <a:pPr algn="just">
              <a:buNone/>
            </a:pPr>
            <a:r>
              <a:rPr lang="en-US" dirty="0" smtClean="0"/>
              <a:t>(iv) Sale of wheat flour as pure when it contains some mixture of barely (the quantum of admixture is immaterial) </a:t>
            </a:r>
          </a:p>
          <a:p>
            <a:pPr algn="just">
              <a:buNone/>
            </a:pPr>
            <a:r>
              <a:rPr lang="en-US" dirty="0" smtClean="0"/>
              <a:t>(v) The addition of water with milk is adulteration </a:t>
            </a:r>
          </a:p>
          <a:p>
            <a:pPr algn="just">
              <a:buNone/>
            </a:pPr>
            <a:r>
              <a:rPr lang="en-US" dirty="0" smtClean="0"/>
              <a:t>(vi) Sale of mixed linseed and rapeseed oil amounts to sale of adulterated oil. </a:t>
            </a:r>
          </a:p>
        </p:txBody>
      </p:sp>
      <p:sp>
        <p:nvSpPr>
          <p:cNvPr id="4" name="Footer Placeholder 3"/>
          <p:cNvSpPr>
            <a:spLocks noGrp="1"/>
          </p:cNvSpPr>
          <p:nvPr>
            <p:ph type="ftr" sz="quarter" idx="11"/>
          </p:nvPr>
        </p:nvSpPr>
        <p:spPr>
          <a:xfrm>
            <a:off x="5867400" y="6172200"/>
            <a:ext cx="2895600" cy="365125"/>
          </a:xfrm>
        </p:spPr>
        <p:txBody>
          <a:bodyPr/>
          <a:lstStyle/>
          <a:p>
            <a:r>
              <a:rPr lang="en-US" dirty="0" smtClean="0"/>
              <a:t>Dr </a:t>
            </a:r>
            <a:r>
              <a:rPr lang="en-US" dirty="0" err="1" smtClean="0"/>
              <a:t>Anupama</a:t>
            </a:r>
            <a:r>
              <a:rPr lang="en-US" dirty="0" smtClean="0"/>
              <a:t>, SJC</a:t>
            </a:r>
            <a:endParaRPr lang="en-US" dirty="0"/>
          </a:p>
        </p:txBody>
      </p:sp>
      <p:pic>
        <p:nvPicPr>
          <p:cNvPr id="48130" name="Picture 2"/>
          <p:cNvPicPr>
            <a:picLocks noChangeAspect="1" noChangeArrowheads="1"/>
          </p:cNvPicPr>
          <p:nvPr/>
        </p:nvPicPr>
        <p:blipFill>
          <a:blip r:embed="rId2"/>
          <a:srcRect/>
          <a:stretch>
            <a:fillRect/>
          </a:stretch>
        </p:blipFill>
        <p:spPr bwMode="auto">
          <a:xfrm>
            <a:off x="6553200" y="381001"/>
            <a:ext cx="1905000" cy="1957090"/>
          </a:xfrm>
          <a:prstGeom prst="rect">
            <a:avLst/>
          </a:prstGeom>
          <a:noFill/>
          <a:ln w="9525">
            <a:noFill/>
            <a:miter lim="800000"/>
            <a:headEnd/>
            <a:tailEnd/>
          </a:ln>
          <a:effectLst/>
        </p:spPr>
      </p:pic>
      <p:pic>
        <p:nvPicPr>
          <p:cNvPr id="48131" name="Picture 3"/>
          <p:cNvPicPr>
            <a:picLocks noChangeAspect="1" noChangeArrowheads="1"/>
          </p:cNvPicPr>
          <p:nvPr/>
        </p:nvPicPr>
        <p:blipFill>
          <a:blip r:embed="rId3"/>
          <a:srcRect/>
          <a:stretch>
            <a:fillRect/>
          </a:stretch>
        </p:blipFill>
        <p:spPr bwMode="auto">
          <a:xfrm>
            <a:off x="6172200" y="2743200"/>
            <a:ext cx="2352675" cy="1609725"/>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4495800" cy="6248400"/>
          </a:xfrm>
        </p:spPr>
        <p:txBody>
          <a:bodyPr>
            <a:normAutofit/>
          </a:bodyPr>
          <a:lstStyle/>
          <a:p>
            <a:pPr algn="just">
              <a:buNone/>
            </a:pPr>
            <a:r>
              <a:rPr lang="en-US" dirty="0" smtClean="0"/>
              <a:t>(vi) Sale of mixed linseed and rapeseed oil amounts to sale of adulterated oil. </a:t>
            </a:r>
          </a:p>
          <a:p>
            <a:pPr algn="just">
              <a:buNone/>
            </a:pPr>
            <a:r>
              <a:rPr lang="en-US" dirty="0" smtClean="0"/>
              <a:t>(vii) Insect infested: Living – (not for human consumption) Dead </a:t>
            </a:r>
          </a:p>
          <a:p>
            <a:pPr algn="just">
              <a:buNone/>
            </a:pPr>
            <a:r>
              <a:rPr lang="en-US" dirty="0" smtClean="0"/>
              <a:t>(viii) </a:t>
            </a:r>
            <a:r>
              <a:rPr lang="en-US" dirty="0" err="1" smtClean="0"/>
              <a:t>Suji</a:t>
            </a:r>
            <a:r>
              <a:rPr lang="en-US" dirty="0" smtClean="0"/>
              <a:t> and </a:t>
            </a:r>
            <a:r>
              <a:rPr lang="en-US" dirty="0" err="1" smtClean="0"/>
              <a:t>maida</a:t>
            </a:r>
            <a:r>
              <a:rPr lang="en-US" dirty="0" smtClean="0"/>
              <a:t> samples containing large number of alive and dead insects or adulterated. </a:t>
            </a:r>
          </a:p>
          <a:p>
            <a:pPr algn="just"/>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pic>
        <p:nvPicPr>
          <p:cNvPr id="22529" name="Picture 1"/>
          <p:cNvPicPr>
            <a:picLocks noChangeAspect="1" noChangeArrowheads="1"/>
          </p:cNvPicPr>
          <p:nvPr/>
        </p:nvPicPr>
        <p:blipFill>
          <a:blip r:embed="rId2"/>
          <a:srcRect/>
          <a:stretch>
            <a:fillRect/>
          </a:stretch>
        </p:blipFill>
        <p:spPr bwMode="auto">
          <a:xfrm>
            <a:off x="7459196" y="2514600"/>
            <a:ext cx="1380004" cy="2108771"/>
          </a:xfrm>
          <a:prstGeom prst="rect">
            <a:avLst/>
          </a:prstGeom>
          <a:noFill/>
          <a:ln w="9525">
            <a:noFill/>
            <a:miter lim="800000"/>
            <a:headEnd/>
            <a:tailEnd/>
          </a:ln>
          <a:effectLst/>
        </p:spPr>
      </p:pic>
      <p:pic>
        <p:nvPicPr>
          <p:cNvPr id="22530" name="Picture 2"/>
          <p:cNvPicPr>
            <a:picLocks noChangeAspect="1" noChangeArrowheads="1"/>
          </p:cNvPicPr>
          <p:nvPr/>
        </p:nvPicPr>
        <p:blipFill>
          <a:blip r:embed="rId3"/>
          <a:srcRect/>
          <a:stretch>
            <a:fillRect/>
          </a:stretch>
        </p:blipFill>
        <p:spPr bwMode="auto">
          <a:xfrm>
            <a:off x="4953000" y="533400"/>
            <a:ext cx="2085975" cy="1495425"/>
          </a:xfrm>
          <a:prstGeom prst="rect">
            <a:avLst/>
          </a:prstGeom>
          <a:noFill/>
          <a:ln w="9525">
            <a:noFill/>
            <a:miter lim="800000"/>
            <a:headEnd/>
            <a:tailEnd/>
          </a:ln>
          <a:effectLst/>
        </p:spPr>
      </p:pic>
      <p:pic>
        <p:nvPicPr>
          <p:cNvPr id="22531" name="Picture 3"/>
          <p:cNvPicPr>
            <a:picLocks noChangeAspect="1" noChangeArrowheads="1"/>
          </p:cNvPicPr>
          <p:nvPr/>
        </p:nvPicPr>
        <p:blipFill>
          <a:blip r:embed="rId4"/>
          <a:srcRect/>
          <a:stretch>
            <a:fillRect/>
          </a:stretch>
        </p:blipFill>
        <p:spPr bwMode="auto">
          <a:xfrm>
            <a:off x="5105400" y="4648200"/>
            <a:ext cx="1809750" cy="14954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5821363"/>
          </a:xfrm>
        </p:spPr>
        <p:txBody>
          <a:bodyPr/>
          <a:lstStyle/>
          <a:p>
            <a:pPr>
              <a:buNone/>
            </a:pPr>
            <a:r>
              <a:rPr lang="en-US" dirty="0" smtClean="0"/>
              <a:t>(ix) Pan </a:t>
            </a:r>
            <a:r>
              <a:rPr lang="en-US" dirty="0" err="1" smtClean="0"/>
              <a:t>masala</a:t>
            </a:r>
            <a:r>
              <a:rPr lang="en-US" dirty="0" smtClean="0"/>
              <a:t> is food – Tobacco comes under the definition of food. </a:t>
            </a:r>
          </a:p>
          <a:p>
            <a:pPr>
              <a:buNone/>
            </a:pPr>
            <a:r>
              <a:rPr lang="en-US" dirty="0" smtClean="0"/>
              <a:t>(x) Country liquor – comes under the definition of food. </a:t>
            </a:r>
          </a:p>
          <a:p>
            <a:pPr>
              <a:buNone/>
            </a:pPr>
            <a:r>
              <a:rPr lang="en-US" dirty="0" smtClean="0"/>
              <a:t>(</a:t>
            </a:r>
            <a:r>
              <a:rPr lang="en-US" dirty="0" err="1" smtClean="0"/>
              <a:t>i</a:t>
            </a:r>
            <a:r>
              <a:rPr lang="en-US" dirty="0" smtClean="0"/>
              <a:t>) Food made available in a hotel is food </a:t>
            </a:r>
          </a:p>
          <a:p>
            <a:pPr>
              <a:buNone/>
            </a:pPr>
            <a:r>
              <a:rPr lang="en-US" dirty="0" smtClean="0"/>
              <a:t>(ii) Wheat flour kept in </a:t>
            </a:r>
            <a:r>
              <a:rPr lang="en-US" dirty="0" err="1" smtClean="0"/>
              <a:t>Dhaba</a:t>
            </a:r>
            <a:r>
              <a:rPr lang="en-US" dirty="0" smtClean="0"/>
              <a:t> for preparation of </a:t>
            </a:r>
            <a:r>
              <a:rPr lang="en-US" dirty="0" err="1" smtClean="0"/>
              <a:t>Chapatis</a:t>
            </a:r>
            <a:r>
              <a:rPr lang="en-US" dirty="0" smtClean="0"/>
              <a:t> for sale is food</a:t>
            </a:r>
          </a:p>
          <a:p>
            <a:endParaRPr lang="en-US" dirty="0"/>
          </a:p>
        </p:txBody>
      </p:sp>
      <p:sp>
        <p:nvSpPr>
          <p:cNvPr id="4" name="Footer Placeholder 3"/>
          <p:cNvSpPr>
            <a:spLocks noGrp="1"/>
          </p:cNvSpPr>
          <p:nvPr>
            <p:ph type="ftr" sz="quarter" idx="11"/>
          </p:nvPr>
        </p:nvSpPr>
        <p:spPr/>
        <p:txBody>
          <a:bodyPr/>
          <a:lstStyle/>
          <a:p>
            <a:r>
              <a:rPr lang="en-US" smtClean="0"/>
              <a:t>Dr Anupama, SJC</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Articles held as Food by Courts </a:t>
            </a:r>
            <a:r>
              <a:rPr lang="en-US" dirty="0" smtClean="0"/>
              <a:t/>
            </a:r>
            <a:br>
              <a:rPr lang="en-US" dirty="0" smtClean="0"/>
            </a:br>
            <a:endParaRPr lang="en-US" dirty="0"/>
          </a:p>
        </p:txBody>
      </p:sp>
      <p:sp>
        <p:nvSpPr>
          <p:cNvPr id="3" name="Content Placeholder 2"/>
          <p:cNvSpPr>
            <a:spLocks noGrp="1"/>
          </p:cNvSpPr>
          <p:nvPr>
            <p:ph idx="1"/>
          </p:nvPr>
        </p:nvSpPr>
        <p:spPr>
          <a:xfrm>
            <a:off x="457200" y="1600200"/>
            <a:ext cx="3505200" cy="4525963"/>
          </a:xfrm>
        </p:spPr>
        <p:txBody>
          <a:bodyPr>
            <a:normAutofit/>
          </a:bodyPr>
          <a:lstStyle/>
          <a:p>
            <a:pPr>
              <a:buNone/>
            </a:pPr>
            <a:r>
              <a:rPr lang="en-US" dirty="0" smtClean="0"/>
              <a:t>1</a:t>
            </a:r>
            <a:r>
              <a:rPr lang="en-US" dirty="0"/>
              <a:t>. </a:t>
            </a:r>
            <a:r>
              <a:rPr lang="en-US" dirty="0" err="1"/>
              <a:t>Arhar</a:t>
            </a:r>
            <a:r>
              <a:rPr lang="en-US" dirty="0"/>
              <a:t> </a:t>
            </a:r>
            <a:r>
              <a:rPr lang="en-US" dirty="0" err="1"/>
              <a:t>Dal</a:t>
            </a:r>
            <a:r>
              <a:rPr lang="en-US" dirty="0"/>
              <a:t> </a:t>
            </a:r>
          </a:p>
          <a:p>
            <a:pPr>
              <a:buNone/>
            </a:pPr>
            <a:r>
              <a:rPr lang="en-US" dirty="0"/>
              <a:t>2. Coconut oil </a:t>
            </a:r>
          </a:p>
          <a:p>
            <a:pPr>
              <a:buNone/>
            </a:pPr>
            <a:r>
              <a:rPr lang="en-US" dirty="0"/>
              <a:t>3. Country liquor </a:t>
            </a:r>
          </a:p>
          <a:p>
            <a:pPr>
              <a:buNone/>
            </a:pPr>
            <a:r>
              <a:rPr lang="en-US" dirty="0"/>
              <a:t>4. Fruits </a:t>
            </a:r>
          </a:p>
          <a:p>
            <a:pPr>
              <a:buNone/>
            </a:pPr>
            <a:r>
              <a:rPr lang="en-US" dirty="0"/>
              <a:t>5. </a:t>
            </a:r>
            <a:r>
              <a:rPr lang="en-US" dirty="0" err="1"/>
              <a:t>Cota</a:t>
            </a:r>
            <a:r>
              <a:rPr lang="en-US" dirty="0"/>
              <a:t> </a:t>
            </a:r>
            <a:r>
              <a:rPr lang="en-US" dirty="0" err="1"/>
              <a:t>Haldi</a:t>
            </a:r>
            <a:r>
              <a:rPr lang="en-US" dirty="0"/>
              <a:t> </a:t>
            </a:r>
          </a:p>
          <a:p>
            <a:pPr>
              <a:buNone/>
            </a:pPr>
            <a:r>
              <a:rPr lang="en-US" dirty="0"/>
              <a:t>6. Gram Flour </a:t>
            </a:r>
          </a:p>
          <a:p>
            <a:pPr>
              <a:buNone/>
            </a:pPr>
            <a:r>
              <a:rPr lang="en-US" dirty="0"/>
              <a:t>7. Groundnut oil </a:t>
            </a:r>
          </a:p>
          <a:p>
            <a:pPr>
              <a:buNone/>
            </a:pPr>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
        <p:nvSpPr>
          <p:cNvPr id="5" name="TextBox 4"/>
          <p:cNvSpPr txBox="1"/>
          <p:nvPr/>
        </p:nvSpPr>
        <p:spPr>
          <a:xfrm>
            <a:off x="4343400" y="1524000"/>
            <a:ext cx="3886200" cy="4401205"/>
          </a:xfrm>
          <a:prstGeom prst="rect">
            <a:avLst/>
          </a:prstGeom>
          <a:noFill/>
        </p:spPr>
        <p:txBody>
          <a:bodyPr wrap="square" rtlCol="0">
            <a:spAutoFit/>
          </a:bodyPr>
          <a:lstStyle/>
          <a:p>
            <a:pPr>
              <a:buNone/>
            </a:pPr>
            <a:r>
              <a:rPr lang="en-US" sz="2800" dirty="0" smtClean="0"/>
              <a:t>8. </a:t>
            </a:r>
            <a:r>
              <a:rPr lang="en-US" sz="2800" dirty="0" err="1" smtClean="0"/>
              <a:t>Gunja</a:t>
            </a:r>
            <a:r>
              <a:rPr lang="en-US" sz="2800" dirty="0" smtClean="0"/>
              <a:t> Oil </a:t>
            </a:r>
          </a:p>
          <a:p>
            <a:pPr>
              <a:buNone/>
            </a:pPr>
            <a:r>
              <a:rPr lang="en-US" sz="2800" dirty="0" smtClean="0"/>
              <a:t>9. </a:t>
            </a:r>
            <a:r>
              <a:rPr lang="en-US" sz="2800" dirty="0" err="1" smtClean="0"/>
              <a:t>Gur</a:t>
            </a:r>
            <a:r>
              <a:rPr lang="en-US" sz="2800" dirty="0" smtClean="0"/>
              <a:t> </a:t>
            </a:r>
          </a:p>
          <a:p>
            <a:pPr>
              <a:buNone/>
            </a:pPr>
            <a:r>
              <a:rPr lang="en-US" sz="2800" dirty="0" smtClean="0"/>
              <a:t>10. Ice Fruit </a:t>
            </a:r>
          </a:p>
          <a:p>
            <a:pPr>
              <a:buNone/>
            </a:pPr>
            <a:r>
              <a:rPr lang="en-US" sz="2800" dirty="0" smtClean="0"/>
              <a:t>11. </a:t>
            </a:r>
            <a:r>
              <a:rPr lang="en-US" sz="2800" dirty="0" err="1" smtClean="0"/>
              <a:t>Jaggery</a:t>
            </a:r>
            <a:r>
              <a:rPr lang="en-US" sz="2800" dirty="0" smtClean="0"/>
              <a:t> </a:t>
            </a:r>
          </a:p>
          <a:p>
            <a:pPr>
              <a:buNone/>
            </a:pPr>
            <a:r>
              <a:rPr lang="en-US" sz="2800" dirty="0" smtClean="0"/>
              <a:t>12. </a:t>
            </a:r>
            <a:r>
              <a:rPr lang="en-US" sz="2800" dirty="0" err="1" smtClean="0"/>
              <a:t>Kesari</a:t>
            </a:r>
            <a:r>
              <a:rPr lang="en-US" sz="2800" dirty="0" smtClean="0"/>
              <a:t> </a:t>
            </a:r>
            <a:r>
              <a:rPr lang="en-US" sz="2800" dirty="0" err="1" smtClean="0"/>
              <a:t>Dal</a:t>
            </a:r>
            <a:r>
              <a:rPr lang="en-US" sz="2800" dirty="0" smtClean="0"/>
              <a:t> </a:t>
            </a:r>
          </a:p>
          <a:p>
            <a:pPr>
              <a:buNone/>
            </a:pPr>
            <a:r>
              <a:rPr lang="en-US" sz="2800" dirty="0" smtClean="0"/>
              <a:t>13. Mustard Oil </a:t>
            </a:r>
          </a:p>
          <a:p>
            <a:pPr>
              <a:buNone/>
            </a:pPr>
            <a:r>
              <a:rPr lang="en-US" sz="2800" dirty="0" smtClean="0"/>
              <a:t>14. Tea Flour </a:t>
            </a:r>
          </a:p>
          <a:p>
            <a:pPr>
              <a:buNone/>
            </a:pPr>
            <a:r>
              <a:rPr lang="en-US" sz="2800" dirty="0" smtClean="0"/>
              <a:t>15. Tea </a:t>
            </a:r>
          </a:p>
          <a:p>
            <a:pPr>
              <a:buNone/>
            </a:pPr>
            <a:r>
              <a:rPr lang="en-US" sz="2800" dirty="0" smtClean="0"/>
              <a:t>16. </a:t>
            </a:r>
            <a:r>
              <a:rPr lang="en-US" sz="2800" dirty="0" err="1" smtClean="0"/>
              <a:t>Til</a:t>
            </a:r>
            <a:r>
              <a:rPr lang="en-US" sz="2800" dirty="0" smtClean="0"/>
              <a:t> Oil </a:t>
            </a:r>
          </a:p>
          <a:p>
            <a:pPr>
              <a:buNone/>
            </a:pPr>
            <a:r>
              <a:rPr lang="en-US" sz="2800" dirty="0" smtClean="0"/>
              <a:t>17. Wines Liquors </a:t>
            </a:r>
            <a:endParaRPr lang="en-US"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is Misbranded Food </a:t>
            </a:r>
            <a:r>
              <a:rPr lang="en-US" dirty="0" smtClean="0"/>
              <a:t/>
            </a:r>
            <a:br>
              <a:rPr lang="en-US" dirty="0" smtClean="0"/>
            </a:br>
            <a:endParaRPr lang="en-US" dirty="0"/>
          </a:p>
        </p:txBody>
      </p:sp>
      <p:sp>
        <p:nvSpPr>
          <p:cNvPr id="3" name="Content Placeholder 2"/>
          <p:cNvSpPr>
            <a:spLocks noGrp="1"/>
          </p:cNvSpPr>
          <p:nvPr>
            <p:ph idx="1"/>
          </p:nvPr>
        </p:nvSpPr>
        <p:spPr>
          <a:xfrm>
            <a:off x="304800" y="914400"/>
            <a:ext cx="5105400" cy="5486400"/>
          </a:xfrm>
        </p:spPr>
        <p:txBody>
          <a:bodyPr>
            <a:normAutofit fontScale="85000" lnSpcReduction="10000"/>
          </a:bodyPr>
          <a:lstStyle/>
          <a:p>
            <a:pPr algn="just">
              <a:buNone/>
            </a:pPr>
            <a:r>
              <a:rPr lang="en-US" dirty="0" smtClean="0"/>
              <a:t>An </a:t>
            </a:r>
            <a:r>
              <a:rPr lang="en-US" dirty="0"/>
              <a:t>article is considered as misbranded : </a:t>
            </a:r>
          </a:p>
          <a:p>
            <a:pPr algn="just">
              <a:buNone/>
            </a:pPr>
            <a:r>
              <a:rPr lang="en-US" dirty="0"/>
              <a:t>1. If an article is an imitation of, or is substitute for another article of food; </a:t>
            </a:r>
          </a:p>
          <a:p>
            <a:pPr algn="just">
              <a:buNone/>
            </a:pPr>
            <a:r>
              <a:rPr lang="en-US" dirty="0"/>
              <a:t>2. If it is sold under the name of another article; </a:t>
            </a:r>
          </a:p>
          <a:p>
            <a:pPr algn="just">
              <a:buNone/>
            </a:pPr>
            <a:r>
              <a:rPr lang="en-US" dirty="0"/>
              <a:t>3. If the true character of the article is not indicated plainly and conspicuously on the label; </a:t>
            </a:r>
          </a:p>
          <a:p>
            <a:pPr algn="just">
              <a:buNone/>
            </a:pPr>
            <a:r>
              <a:rPr lang="en-US" dirty="0"/>
              <a:t>4. If it is sold by a name which belongs to another article of </a:t>
            </a:r>
            <a:r>
              <a:rPr lang="en-US" dirty="0" smtClean="0"/>
              <a:t>good </a:t>
            </a:r>
            <a:endParaRPr lang="en-US" dirty="0"/>
          </a:p>
          <a:p>
            <a:pPr algn="just">
              <a:buNone/>
            </a:pPr>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pic>
        <p:nvPicPr>
          <p:cNvPr id="20481" name="Picture 1"/>
          <p:cNvPicPr>
            <a:picLocks noChangeAspect="1" noChangeArrowheads="1"/>
          </p:cNvPicPr>
          <p:nvPr/>
        </p:nvPicPr>
        <p:blipFill>
          <a:blip r:embed="rId2"/>
          <a:srcRect/>
          <a:stretch>
            <a:fillRect/>
          </a:stretch>
        </p:blipFill>
        <p:spPr bwMode="auto">
          <a:xfrm>
            <a:off x="5867400" y="1371600"/>
            <a:ext cx="2466975" cy="1552575"/>
          </a:xfrm>
          <a:prstGeom prst="rect">
            <a:avLst/>
          </a:prstGeom>
          <a:noFill/>
          <a:ln w="9525">
            <a:noFill/>
            <a:miter lim="800000"/>
            <a:headEnd/>
            <a:tailEnd/>
          </a:ln>
          <a:effectLst/>
        </p:spPr>
      </p:pic>
      <p:pic>
        <p:nvPicPr>
          <p:cNvPr id="20482" name="Picture 2"/>
          <p:cNvPicPr>
            <a:picLocks noChangeAspect="1" noChangeArrowheads="1"/>
          </p:cNvPicPr>
          <p:nvPr/>
        </p:nvPicPr>
        <p:blipFill>
          <a:blip r:embed="rId3"/>
          <a:srcRect/>
          <a:stretch>
            <a:fillRect/>
          </a:stretch>
        </p:blipFill>
        <p:spPr bwMode="auto">
          <a:xfrm>
            <a:off x="6324600" y="3733800"/>
            <a:ext cx="1619250" cy="17049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5867400" cy="5821363"/>
          </a:xfrm>
        </p:spPr>
        <p:txBody>
          <a:bodyPr/>
          <a:lstStyle/>
          <a:p>
            <a:pPr>
              <a:buNone/>
            </a:pPr>
            <a:r>
              <a:rPr lang="en-US" dirty="0" smtClean="0"/>
              <a:t>5. Makes false claim for the article on the label or otherwise; </a:t>
            </a:r>
          </a:p>
          <a:p>
            <a:pPr>
              <a:buNone/>
            </a:pPr>
            <a:r>
              <a:rPr lang="en-US" dirty="0" smtClean="0"/>
              <a:t>6. If the fact of an article beings damaged is concealed through </a:t>
            </a:r>
            <a:r>
              <a:rPr lang="en-US" dirty="0" err="1" smtClean="0"/>
              <a:t>colouring</a:t>
            </a:r>
            <a:r>
              <a:rPr lang="en-US" dirty="0" smtClean="0"/>
              <a:t>, polishing etc. </a:t>
            </a:r>
          </a:p>
          <a:p>
            <a:pPr>
              <a:buNone/>
            </a:pPr>
            <a:r>
              <a:rPr lang="en-US" dirty="0" smtClean="0"/>
              <a:t>7. If the contents of each package are not conspicuously and correctly stated on the outside of the package. </a:t>
            </a:r>
          </a:p>
          <a:p>
            <a:endParaRPr lang="en-US" dirty="0"/>
          </a:p>
        </p:txBody>
      </p:sp>
      <p:sp>
        <p:nvSpPr>
          <p:cNvPr id="4" name="Footer Placeholder 3"/>
          <p:cNvSpPr>
            <a:spLocks noGrp="1"/>
          </p:cNvSpPr>
          <p:nvPr>
            <p:ph type="ftr" sz="quarter" idx="11"/>
          </p:nvPr>
        </p:nvSpPr>
        <p:spPr/>
        <p:txBody>
          <a:bodyPr/>
          <a:lstStyle/>
          <a:p>
            <a:r>
              <a:rPr lang="en-US" smtClean="0"/>
              <a:t>Dr Anupama, SJC</a:t>
            </a:r>
            <a:endParaRPr lang="en-US"/>
          </a:p>
        </p:txBody>
      </p:sp>
      <p:pic>
        <p:nvPicPr>
          <p:cNvPr id="49154" name="Picture 2"/>
          <p:cNvPicPr>
            <a:picLocks noChangeAspect="1" noChangeArrowheads="1"/>
          </p:cNvPicPr>
          <p:nvPr/>
        </p:nvPicPr>
        <p:blipFill>
          <a:blip r:embed="rId2"/>
          <a:srcRect/>
          <a:stretch>
            <a:fillRect/>
          </a:stretch>
        </p:blipFill>
        <p:spPr bwMode="auto">
          <a:xfrm>
            <a:off x="6476999" y="381000"/>
            <a:ext cx="2090709" cy="2209800"/>
          </a:xfrm>
          <a:prstGeom prst="rect">
            <a:avLst/>
          </a:prstGeom>
          <a:noFill/>
          <a:ln w="9525">
            <a:noFill/>
            <a:miter lim="800000"/>
            <a:headEnd/>
            <a:tailEnd/>
          </a:ln>
          <a:effectLst/>
        </p:spPr>
      </p:pic>
      <p:pic>
        <p:nvPicPr>
          <p:cNvPr id="49155" name="Picture 3"/>
          <p:cNvPicPr>
            <a:picLocks noChangeAspect="1" noChangeArrowheads="1"/>
          </p:cNvPicPr>
          <p:nvPr/>
        </p:nvPicPr>
        <p:blipFill>
          <a:blip r:embed="rId3"/>
          <a:srcRect/>
          <a:stretch>
            <a:fillRect/>
          </a:stretch>
        </p:blipFill>
        <p:spPr bwMode="auto">
          <a:xfrm>
            <a:off x="5562600" y="4343400"/>
            <a:ext cx="2943225" cy="14097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839200" cy="914400"/>
          </a:xfrm>
        </p:spPr>
        <p:txBody>
          <a:bodyPr>
            <a:normAutofit/>
          </a:bodyPr>
          <a:lstStyle/>
          <a:p>
            <a:r>
              <a:rPr lang="en-US" sz="2400" b="1" dirty="0"/>
              <a:t>FUNCTIONS / RESPONSIBILITIES OF VARIOUS AUTHORITIES</a:t>
            </a:r>
            <a:r>
              <a:rPr lang="en-US" sz="2400" dirty="0"/>
              <a:t/>
            </a:r>
            <a:br>
              <a:rPr lang="en-US" sz="2400" dirty="0"/>
            </a:br>
            <a:endParaRPr lang="en-US" sz="2400" dirty="0"/>
          </a:p>
        </p:txBody>
      </p:sp>
      <p:sp>
        <p:nvSpPr>
          <p:cNvPr id="3" name="Content Placeholder 2"/>
          <p:cNvSpPr>
            <a:spLocks noGrp="1"/>
          </p:cNvSpPr>
          <p:nvPr>
            <p:ph idx="1"/>
          </p:nvPr>
        </p:nvSpPr>
        <p:spPr/>
        <p:txBody>
          <a:bodyPr/>
          <a:lstStyle/>
          <a:p>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pic>
        <p:nvPicPr>
          <p:cNvPr id="5" name="Picture 4"/>
          <p:cNvPicPr/>
          <p:nvPr/>
        </p:nvPicPr>
        <p:blipFill>
          <a:blip r:embed="rId2"/>
          <a:srcRect/>
          <a:stretch>
            <a:fillRect/>
          </a:stretch>
        </p:blipFill>
        <p:spPr bwMode="auto">
          <a:xfrm>
            <a:off x="0" y="762000"/>
            <a:ext cx="91440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Dr Anupama, SJC</a:t>
            </a:r>
            <a:endParaRPr lang="en-US"/>
          </a:p>
        </p:txBody>
      </p:sp>
      <p:sp>
        <p:nvSpPr>
          <p:cNvPr id="3" name="Rectangle 2"/>
          <p:cNvSpPr/>
          <p:nvPr/>
        </p:nvSpPr>
        <p:spPr>
          <a:xfrm>
            <a:off x="2310579" y="2967335"/>
            <a:ext cx="3282245" cy="923330"/>
          </a:xfrm>
          <a:prstGeom prst="rect">
            <a:avLst/>
          </a:prstGeom>
          <a:noFill/>
        </p:spPr>
        <p:txBody>
          <a:bodyPr wrap="none" lIns="91440" tIns="45720" rIns="91440" bIns="45720">
            <a:spAutoFit/>
          </a:bodyPr>
          <a:lstStyle/>
          <a:p>
            <a:pPr algn="ctr"/>
            <a:r>
              <a:rPr lang="en-US" sz="5400" b="1" cap="none"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Thank you</a:t>
            </a:r>
            <a:endParaRPr lang="en-US" sz="5400" b="1" cap="none"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Role of Central Government / PFA Cell </a:t>
            </a:r>
            <a:r>
              <a:rPr lang="en-US" dirty="0"/>
              <a:t/>
            </a:r>
            <a:br>
              <a:rPr lang="en-US" dirty="0"/>
            </a:br>
            <a:endParaRPr lang="en-US" dirty="0"/>
          </a:p>
        </p:txBody>
      </p:sp>
      <p:sp>
        <p:nvSpPr>
          <p:cNvPr id="3" name="Content Placeholder 2"/>
          <p:cNvSpPr>
            <a:spLocks noGrp="1"/>
          </p:cNvSpPr>
          <p:nvPr>
            <p:ph idx="1"/>
          </p:nvPr>
        </p:nvSpPr>
        <p:spPr>
          <a:xfrm>
            <a:off x="381000" y="1143000"/>
            <a:ext cx="8305800" cy="4038599"/>
          </a:xfrm>
        </p:spPr>
        <p:txBody>
          <a:bodyPr>
            <a:normAutofit fontScale="92500"/>
          </a:bodyPr>
          <a:lstStyle/>
          <a:p>
            <a:r>
              <a:rPr lang="en-US" dirty="0"/>
              <a:t>The Prevention of Food and Adulteration Act is a Central legislation. </a:t>
            </a:r>
            <a:endParaRPr lang="en-US" dirty="0" smtClean="0"/>
          </a:p>
          <a:p>
            <a:r>
              <a:rPr lang="en-US" dirty="0" smtClean="0"/>
              <a:t>The </a:t>
            </a:r>
            <a:r>
              <a:rPr lang="en-US" dirty="0"/>
              <a:t>Rules and Standards framed under the Act are uniformly applicable throughout the country</a:t>
            </a:r>
            <a:r>
              <a:rPr lang="en-US" dirty="0" smtClean="0"/>
              <a:t>.</a:t>
            </a:r>
          </a:p>
          <a:p>
            <a:endParaRPr lang="en-US" dirty="0"/>
          </a:p>
          <a:p>
            <a:r>
              <a:rPr lang="en-US" dirty="0" smtClean="0"/>
              <a:t> </a:t>
            </a:r>
            <a:r>
              <a:rPr lang="en-US" dirty="0"/>
              <a:t>Besides, framing of rules and standards, the following activities are also undertaken by the Ministry of Health and Family Welfare</a:t>
            </a: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pic>
        <p:nvPicPr>
          <p:cNvPr id="2051" name="Picture 3"/>
          <p:cNvPicPr>
            <a:picLocks noChangeAspect="1" noChangeArrowheads="1"/>
          </p:cNvPicPr>
          <p:nvPr/>
        </p:nvPicPr>
        <p:blipFill>
          <a:blip r:embed="rId2"/>
          <a:srcRect/>
          <a:stretch>
            <a:fillRect/>
          </a:stretch>
        </p:blipFill>
        <p:spPr bwMode="auto">
          <a:xfrm>
            <a:off x="1905000" y="5334000"/>
            <a:ext cx="3867150" cy="11811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5486400" cy="5821363"/>
          </a:xfrm>
        </p:spPr>
        <p:txBody>
          <a:bodyPr>
            <a:normAutofit fontScale="92500" lnSpcReduction="10000"/>
          </a:bodyPr>
          <a:lstStyle/>
          <a:p>
            <a:pPr algn="just">
              <a:buNone/>
            </a:pPr>
            <a:r>
              <a:rPr lang="en-US" dirty="0"/>
              <a:t>- To keep close liaison with states/local bodies for uniform implementation of food laws. </a:t>
            </a:r>
          </a:p>
          <a:p>
            <a:pPr algn="just">
              <a:buNone/>
            </a:pPr>
            <a:r>
              <a:rPr lang="en-US" dirty="0"/>
              <a:t>- To monitor the activities of states by collecting periodical reports on working of food laws, getting the reports of food poisoning cases and visiting the states from time to time. </a:t>
            </a:r>
          </a:p>
          <a:p>
            <a:pPr algn="just">
              <a:buNone/>
            </a:pPr>
            <a:r>
              <a:rPr lang="en-US" dirty="0"/>
              <a:t>- To arrange periodical training </a:t>
            </a:r>
            <a:r>
              <a:rPr lang="en-US" dirty="0" err="1"/>
              <a:t>programme</a:t>
            </a:r>
            <a:r>
              <a:rPr lang="en-US" dirty="0"/>
              <a:t> for Senior Officers/Inspectors/Analysts. </a:t>
            </a:r>
          </a:p>
          <a:p>
            <a:pPr algn="just">
              <a:buNone/>
            </a:pPr>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pic>
        <p:nvPicPr>
          <p:cNvPr id="31745" name="Picture 1"/>
          <p:cNvPicPr>
            <a:picLocks noChangeAspect="1" noChangeArrowheads="1"/>
          </p:cNvPicPr>
          <p:nvPr/>
        </p:nvPicPr>
        <p:blipFill>
          <a:blip r:embed="rId2"/>
          <a:srcRect/>
          <a:stretch>
            <a:fillRect/>
          </a:stretch>
        </p:blipFill>
        <p:spPr bwMode="auto">
          <a:xfrm>
            <a:off x="5867400" y="4191000"/>
            <a:ext cx="2886075" cy="1704975"/>
          </a:xfrm>
          <a:prstGeom prst="rect">
            <a:avLst/>
          </a:prstGeom>
          <a:noFill/>
          <a:ln w="9525">
            <a:noFill/>
            <a:miter lim="800000"/>
            <a:headEnd/>
            <a:tailEnd/>
          </a:ln>
          <a:effectLst/>
        </p:spPr>
      </p:pic>
      <p:pic>
        <p:nvPicPr>
          <p:cNvPr id="31746" name="Picture 2"/>
          <p:cNvPicPr>
            <a:picLocks noChangeAspect="1" noChangeArrowheads="1"/>
          </p:cNvPicPr>
          <p:nvPr/>
        </p:nvPicPr>
        <p:blipFill>
          <a:blip r:embed="rId3"/>
          <a:srcRect/>
          <a:stretch>
            <a:fillRect/>
          </a:stretch>
        </p:blipFill>
        <p:spPr bwMode="auto">
          <a:xfrm>
            <a:off x="5715000" y="1752600"/>
            <a:ext cx="3131568" cy="15621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6019800" cy="5897563"/>
          </a:xfrm>
        </p:spPr>
        <p:txBody>
          <a:bodyPr>
            <a:normAutofit fontScale="92500"/>
          </a:bodyPr>
          <a:lstStyle/>
          <a:p>
            <a:pPr marL="0" algn="just">
              <a:buNone/>
            </a:pPr>
            <a:r>
              <a:rPr lang="en-US" dirty="0" smtClean="0"/>
              <a:t>- To create consumers awareness about the </a:t>
            </a:r>
            <a:r>
              <a:rPr lang="en-US" dirty="0" err="1" smtClean="0"/>
              <a:t>programme</a:t>
            </a:r>
            <a:r>
              <a:rPr lang="en-US" dirty="0" smtClean="0"/>
              <a:t> by holding workshop/Exhibitions/seminars/training </a:t>
            </a:r>
            <a:r>
              <a:rPr lang="en-US" dirty="0" err="1" smtClean="0"/>
              <a:t>programmes</a:t>
            </a:r>
            <a:r>
              <a:rPr lang="en-US" dirty="0" smtClean="0"/>
              <a:t> and publishing pamphlets. </a:t>
            </a:r>
          </a:p>
          <a:p>
            <a:pPr algn="just">
              <a:buNone/>
            </a:pPr>
            <a:r>
              <a:rPr lang="en-US" dirty="0" smtClean="0"/>
              <a:t>- To approve labels of proprietary food in the category of infant milk substitute and Infant food, so as to safeguard the health of infants. </a:t>
            </a:r>
          </a:p>
          <a:p>
            <a:pPr algn="just">
              <a:buNone/>
            </a:pPr>
            <a:r>
              <a:rPr lang="en-US" dirty="0" smtClean="0"/>
              <a:t>- To coordinate with international bodies like ISO/FAO/WHO and Codex </a:t>
            </a:r>
            <a:r>
              <a:rPr lang="en-US" dirty="0" err="1" smtClean="0"/>
              <a:t>Alimentarius</a:t>
            </a:r>
            <a:r>
              <a:rPr lang="en-US" dirty="0" smtClean="0"/>
              <a:t> commission</a:t>
            </a:r>
          </a:p>
          <a:p>
            <a:endParaRPr lang="en-US" dirty="0"/>
          </a:p>
        </p:txBody>
      </p:sp>
      <p:sp>
        <p:nvSpPr>
          <p:cNvPr id="4" name="Footer Placeholder 3"/>
          <p:cNvSpPr>
            <a:spLocks noGrp="1"/>
          </p:cNvSpPr>
          <p:nvPr>
            <p:ph type="ftr" sz="quarter" idx="11"/>
          </p:nvPr>
        </p:nvSpPr>
        <p:spPr/>
        <p:txBody>
          <a:bodyPr/>
          <a:lstStyle/>
          <a:p>
            <a:r>
              <a:rPr lang="en-US" smtClean="0"/>
              <a:t>Dr Anupama, SJC</a:t>
            </a:r>
            <a:endParaRPr lang="en-US"/>
          </a:p>
        </p:txBody>
      </p:sp>
      <p:pic>
        <p:nvPicPr>
          <p:cNvPr id="46082" name="Picture 2"/>
          <p:cNvPicPr>
            <a:picLocks noChangeAspect="1" noChangeArrowheads="1"/>
          </p:cNvPicPr>
          <p:nvPr/>
        </p:nvPicPr>
        <p:blipFill>
          <a:blip r:embed="rId2"/>
          <a:srcRect/>
          <a:stretch>
            <a:fillRect/>
          </a:stretch>
        </p:blipFill>
        <p:spPr bwMode="auto">
          <a:xfrm>
            <a:off x="6629400" y="304800"/>
            <a:ext cx="1574369" cy="1752600"/>
          </a:xfrm>
          <a:prstGeom prst="rect">
            <a:avLst/>
          </a:prstGeom>
          <a:noFill/>
          <a:ln w="9525">
            <a:noFill/>
            <a:miter lim="800000"/>
            <a:headEnd/>
            <a:tailEnd/>
          </a:ln>
          <a:effectLst/>
        </p:spPr>
      </p:pic>
      <p:pic>
        <p:nvPicPr>
          <p:cNvPr id="46083" name="Picture 3"/>
          <p:cNvPicPr>
            <a:picLocks noChangeAspect="1" noChangeArrowheads="1"/>
          </p:cNvPicPr>
          <p:nvPr/>
        </p:nvPicPr>
        <p:blipFill>
          <a:blip r:embed="rId3"/>
          <a:srcRect/>
          <a:stretch>
            <a:fillRect/>
          </a:stretch>
        </p:blipFill>
        <p:spPr bwMode="auto">
          <a:xfrm>
            <a:off x="6019800" y="5448766"/>
            <a:ext cx="2809875" cy="1409234"/>
          </a:xfrm>
          <a:prstGeom prst="rect">
            <a:avLst/>
          </a:prstGeom>
          <a:noFill/>
          <a:ln w="9525">
            <a:noFill/>
            <a:miter lim="800000"/>
            <a:headEnd/>
            <a:tailEnd/>
          </a:ln>
          <a:effectLst/>
        </p:spPr>
      </p:pic>
      <p:pic>
        <p:nvPicPr>
          <p:cNvPr id="46084" name="Picture 4"/>
          <p:cNvPicPr>
            <a:picLocks noChangeAspect="1" noChangeArrowheads="1"/>
          </p:cNvPicPr>
          <p:nvPr/>
        </p:nvPicPr>
        <p:blipFill>
          <a:blip r:embed="rId4"/>
          <a:srcRect/>
          <a:stretch>
            <a:fillRect/>
          </a:stretch>
        </p:blipFill>
        <p:spPr bwMode="auto">
          <a:xfrm>
            <a:off x="6096000" y="2819400"/>
            <a:ext cx="2681288" cy="139065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5715000" cy="5821363"/>
          </a:xfrm>
        </p:spPr>
        <p:txBody>
          <a:bodyPr>
            <a:normAutofit fontScale="92500"/>
          </a:bodyPr>
          <a:lstStyle/>
          <a:p>
            <a:pPr algn="just">
              <a:buNone/>
            </a:pPr>
            <a:r>
              <a:rPr lang="en-US" dirty="0"/>
              <a:t>- To carry out survey-cum-monitoring activities on food additives, (physical, chemical and </a:t>
            </a:r>
            <a:r>
              <a:rPr lang="en-US" dirty="0" smtClean="0"/>
              <a:t>microbiological) </a:t>
            </a:r>
            <a:r>
              <a:rPr lang="en-US" dirty="0"/>
              <a:t>contaminants etc. . </a:t>
            </a:r>
          </a:p>
          <a:p>
            <a:pPr algn="just">
              <a:buNone/>
            </a:pPr>
            <a:r>
              <a:rPr lang="en-US" dirty="0" smtClean="0"/>
              <a:t>-To </a:t>
            </a:r>
            <a:r>
              <a:rPr lang="en-US" dirty="0"/>
              <a:t>give administrative/financial</a:t>
            </a:r>
            <a:r>
              <a:rPr lang="en-US" dirty="0" smtClean="0"/>
              <a:t>/ technical </a:t>
            </a:r>
            <a:r>
              <a:rPr lang="en-US" dirty="0"/>
              <a:t>support to four Central Food Laboratories situated in Kolkata, Ghaziabad, Mysore and </a:t>
            </a:r>
            <a:r>
              <a:rPr lang="en-US" dirty="0" err="1"/>
              <a:t>Pune</a:t>
            </a:r>
            <a:r>
              <a:rPr lang="en-US" dirty="0"/>
              <a:t> and providing technical guidance to the food laboratories set up by states/local Bodies. </a:t>
            </a:r>
          </a:p>
          <a:p>
            <a:pPr algn="just">
              <a:buNone/>
            </a:pPr>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pic>
        <p:nvPicPr>
          <p:cNvPr id="28673" name="Picture 1"/>
          <p:cNvPicPr>
            <a:picLocks noChangeAspect="1" noChangeArrowheads="1"/>
          </p:cNvPicPr>
          <p:nvPr/>
        </p:nvPicPr>
        <p:blipFill>
          <a:blip r:embed="rId2"/>
          <a:srcRect/>
          <a:stretch>
            <a:fillRect/>
          </a:stretch>
        </p:blipFill>
        <p:spPr bwMode="auto">
          <a:xfrm>
            <a:off x="6172200" y="533400"/>
            <a:ext cx="2000250" cy="1466850"/>
          </a:xfrm>
          <a:prstGeom prst="rect">
            <a:avLst/>
          </a:prstGeom>
          <a:noFill/>
          <a:ln w="9525">
            <a:noFill/>
            <a:miter lim="800000"/>
            <a:headEnd/>
            <a:tailEnd/>
          </a:ln>
          <a:effectLst/>
        </p:spPr>
      </p:pic>
      <p:pic>
        <p:nvPicPr>
          <p:cNvPr id="28674" name="Picture 2"/>
          <p:cNvPicPr>
            <a:picLocks noChangeAspect="1" noChangeArrowheads="1"/>
          </p:cNvPicPr>
          <p:nvPr/>
        </p:nvPicPr>
        <p:blipFill>
          <a:blip r:embed="rId3"/>
          <a:srcRect/>
          <a:stretch>
            <a:fillRect/>
          </a:stretch>
        </p:blipFill>
        <p:spPr bwMode="auto">
          <a:xfrm>
            <a:off x="6248400" y="3124200"/>
            <a:ext cx="2038350" cy="14573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5334000" cy="5745163"/>
          </a:xfrm>
        </p:spPr>
        <p:txBody>
          <a:bodyPr>
            <a:normAutofit fontScale="92500" lnSpcReduction="10000"/>
          </a:bodyPr>
          <a:lstStyle/>
          <a:p>
            <a:pPr algn="just">
              <a:buNone/>
            </a:pPr>
            <a:r>
              <a:rPr lang="en-US" dirty="0" smtClean="0"/>
              <a:t>- To hold activities connected with National Monitoring Agency vested with powers to decide policy issues on food fortification, preservations, irradiation etc. </a:t>
            </a:r>
          </a:p>
          <a:p>
            <a:pPr algn="just">
              <a:buNone/>
            </a:pPr>
            <a:r>
              <a:rPr lang="en-US" dirty="0" smtClean="0"/>
              <a:t>- To formulate manual of sampling and method of analysis of food. </a:t>
            </a:r>
          </a:p>
          <a:p>
            <a:pPr algn="just">
              <a:buNone/>
            </a:pPr>
            <a:r>
              <a:rPr lang="en-US" dirty="0" smtClean="0"/>
              <a:t>- To formulate training materials for Food Safety Systems ( GHP, GMP, HACCP) etc </a:t>
            </a:r>
          </a:p>
          <a:p>
            <a:pPr algn="just"/>
            <a:endParaRPr lang="en-US" dirty="0"/>
          </a:p>
        </p:txBody>
      </p:sp>
      <p:sp>
        <p:nvSpPr>
          <p:cNvPr id="4" name="Footer Placeholder 3"/>
          <p:cNvSpPr>
            <a:spLocks noGrp="1"/>
          </p:cNvSpPr>
          <p:nvPr>
            <p:ph type="ftr" sz="quarter" idx="11"/>
          </p:nvPr>
        </p:nvSpPr>
        <p:spPr/>
        <p:txBody>
          <a:bodyPr/>
          <a:lstStyle/>
          <a:p>
            <a:r>
              <a:rPr lang="en-US" smtClean="0"/>
              <a:t>Dr Anupama, SJC</a:t>
            </a:r>
            <a:endParaRPr lang="en-US"/>
          </a:p>
        </p:txBody>
      </p:sp>
      <p:pic>
        <p:nvPicPr>
          <p:cNvPr id="47106" name="Picture 2"/>
          <p:cNvPicPr>
            <a:picLocks noChangeAspect="1" noChangeArrowheads="1"/>
          </p:cNvPicPr>
          <p:nvPr/>
        </p:nvPicPr>
        <p:blipFill>
          <a:blip r:embed="rId2"/>
          <a:srcRect/>
          <a:stretch>
            <a:fillRect/>
          </a:stretch>
        </p:blipFill>
        <p:spPr bwMode="auto">
          <a:xfrm>
            <a:off x="5867400" y="381000"/>
            <a:ext cx="2705100" cy="1790700"/>
          </a:xfrm>
          <a:prstGeom prst="rect">
            <a:avLst/>
          </a:prstGeom>
          <a:noFill/>
          <a:ln w="9525">
            <a:noFill/>
            <a:miter lim="800000"/>
            <a:headEnd/>
            <a:tailEnd/>
          </a:ln>
          <a:effectLst/>
        </p:spPr>
      </p:pic>
      <p:pic>
        <p:nvPicPr>
          <p:cNvPr id="47107" name="Picture 3"/>
          <p:cNvPicPr>
            <a:picLocks noChangeAspect="1" noChangeArrowheads="1"/>
          </p:cNvPicPr>
          <p:nvPr/>
        </p:nvPicPr>
        <p:blipFill>
          <a:blip r:embed="rId3"/>
          <a:srcRect/>
          <a:stretch>
            <a:fillRect/>
          </a:stretch>
        </p:blipFill>
        <p:spPr bwMode="auto">
          <a:xfrm>
            <a:off x="5943600" y="2895600"/>
            <a:ext cx="2628900" cy="169545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dirty="0" smtClean="0"/>
              <a:t>PFA act</a:t>
            </a:r>
            <a:endParaRPr lang="en-US" dirty="0"/>
          </a:p>
        </p:txBody>
      </p:sp>
      <p:sp>
        <p:nvSpPr>
          <p:cNvPr id="3" name="Content Placeholder 2"/>
          <p:cNvSpPr>
            <a:spLocks noGrp="1"/>
          </p:cNvSpPr>
          <p:nvPr>
            <p:ph idx="1"/>
          </p:nvPr>
        </p:nvSpPr>
        <p:spPr>
          <a:xfrm>
            <a:off x="228600" y="1066800"/>
            <a:ext cx="8458200" cy="5791200"/>
          </a:xfrm>
        </p:spPr>
        <p:txBody>
          <a:bodyPr>
            <a:normAutofit fontScale="77500" lnSpcReduction="20000"/>
          </a:bodyPr>
          <a:lstStyle/>
          <a:p>
            <a:pPr>
              <a:buNone/>
            </a:pPr>
            <a:r>
              <a:rPr lang="en-US" dirty="0" smtClean="0"/>
              <a:t>PFA </a:t>
            </a:r>
            <a:r>
              <a:rPr lang="en-US" dirty="0"/>
              <a:t>Act envisages </a:t>
            </a:r>
            <a:r>
              <a:rPr lang="en-US" b="1" dirty="0"/>
              <a:t>the elimination/ prevention of adulteration of food, which is a menace to public health, and thus eradicates the social evil and ensures providing pure and wholesome food to the public. </a:t>
            </a:r>
          </a:p>
          <a:p>
            <a:pPr>
              <a:buNone/>
            </a:pPr>
            <a:r>
              <a:rPr lang="en-US" b="1" dirty="0"/>
              <a:t> </a:t>
            </a:r>
            <a:endParaRPr lang="en-US" dirty="0"/>
          </a:p>
          <a:p>
            <a:pPr>
              <a:buNone/>
            </a:pPr>
            <a:r>
              <a:rPr lang="en-US" b="1" dirty="0"/>
              <a:t>The Preamble of the Act viz. </a:t>
            </a:r>
            <a:endParaRPr lang="en-US" dirty="0"/>
          </a:p>
          <a:p>
            <a:pPr>
              <a:buNone/>
            </a:pPr>
            <a:r>
              <a:rPr lang="en-US" dirty="0"/>
              <a:t>The term </a:t>
            </a:r>
            <a:r>
              <a:rPr lang="en-US" b="1" dirty="0"/>
              <a:t>“Prevention of Adulteration of the Food</a:t>
            </a:r>
            <a:r>
              <a:rPr lang="en-US" dirty="0"/>
              <a:t>” denotes the policy and object behind the Act. It discloses the primary intention of the legislature, and the provisions of the Act are the key to the mind of the legislature. </a:t>
            </a:r>
          </a:p>
          <a:p>
            <a:pPr>
              <a:buNone/>
            </a:pPr>
            <a:r>
              <a:rPr lang="en-US" dirty="0"/>
              <a:t>There are 25 sections in the Act. </a:t>
            </a:r>
            <a:endParaRPr lang="en-US" dirty="0" smtClean="0"/>
          </a:p>
          <a:p>
            <a:pPr>
              <a:buNone/>
            </a:pPr>
            <a:r>
              <a:rPr lang="en-US" dirty="0" smtClean="0"/>
              <a:t>The </a:t>
            </a:r>
            <a:r>
              <a:rPr lang="en-US" dirty="0"/>
              <a:t>Act passed by the Parliament was assented by the President on 29</a:t>
            </a:r>
            <a:r>
              <a:rPr lang="en-US" baseline="30000" dirty="0"/>
              <a:t>th </a:t>
            </a:r>
            <a:r>
              <a:rPr lang="en-US" dirty="0"/>
              <a:t>September, 1954 and published as Act no. 37 of 1954 on 30</a:t>
            </a:r>
            <a:r>
              <a:rPr lang="en-US" baseline="30000" dirty="0"/>
              <a:t>th </a:t>
            </a:r>
            <a:r>
              <a:rPr lang="en-US" dirty="0"/>
              <a:t>September, 1954 and came into force from 1</a:t>
            </a:r>
            <a:r>
              <a:rPr lang="en-US" baseline="30000" dirty="0"/>
              <a:t>st </a:t>
            </a:r>
            <a:r>
              <a:rPr lang="en-US" dirty="0"/>
              <a:t>June, 1955 vide </a:t>
            </a:r>
            <a:r>
              <a:rPr lang="en-US" dirty="0" err="1"/>
              <a:t>S.No</a:t>
            </a:r>
            <a:r>
              <a:rPr lang="en-US" dirty="0"/>
              <a:t>. 1085 dated 9</a:t>
            </a:r>
            <a:r>
              <a:rPr lang="en-US" baseline="30000" dirty="0"/>
              <a:t>th </a:t>
            </a:r>
            <a:r>
              <a:rPr lang="en-US" dirty="0"/>
              <a:t>May, 1955. </a:t>
            </a:r>
          </a:p>
          <a:p>
            <a:pPr>
              <a:buNone/>
            </a:pPr>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b="1" dirty="0"/>
              <a:t>Kinds of Adulteration included in the Act </a:t>
            </a:r>
            <a:r>
              <a:rPr lang="en-US" dirty="0"/>
              <a:t/>
            </a:r>
            <a:br>
              <a:rPr lang="en-US" dirty="0"/>
            </a:br>
            <a:endParaRPr lang="en-US" dirty="0"/>
          </a:p>
        </p:txBody>
      </p:sp>
      <p:sp>
        <p:nvSpPr>
          <p:cNvPr id="3" name="Content Placeholder 2"/>
          <p:cNvSpPr>
            <a:spLocks noGrp="1"/>
          </p:cNvSpPr>
          <p:nvPr>
            <p:ph idx="1"/>
          </p:nvPr>
        </p:nvSpPr>
        <p:spPr>
          <a:xfrm>
            <a:off x="304800" y="1143000"/>
            <a:ext cx="8382000" cy="5410200"/>
          </a:xfrm>
        </p:spPr>
        <p:txBody>
          <a:bodyPr>
            <a:normAutofit fontScale="92500"/>
          </a:bodyPr>
          <a:lstStyle/>
          <a:p>
            <a:pPr>
              <a:buNone/>
            </a:pPr>
            <a:r>
              <a:rPr lang="en-US" dirty="0"/>
              <a:t>1. Substandard quality </a:t>
            </a:r>
          </a:p>
          <a:p>
            <a:pPr>
              <a:buNone/>
            </a:pPr>
            <a:r>
              <a:rPr lang="en-US" dirty="0"/>
              <a:t>2. Substitution by cheaper substance </a:t>
            </a:r>
          </a:p>
          <a:p>
            <a:pPr>
              <a:buNone/>
            </a:pPr>
            <a:r>
              <a:rPr lang="en-US" dirty="0"/>
              <a:t>3. Abstraction of any constituent of article </a:t>
            </a:r>
          </a:p>
          <a:p>
            <a:pPr>
              <a:buNone/>
            </a:pPr>
            <a:r>
              <a:rPr lang="en-US" dirty="0"/>
              <a:t>4. Preparation or storage in unsanitary conditions </a:t>
            </a:r>
          </a:p>
          <a:p>
            <a:pPr>
              <a:buNone/>
            </a:pPr>
            <a:r>
              <a:rPr lang="en-US" dirty="0"/>
              <a:t>5. Poisonous ingredients </a:t>
            </a:r>
          </a:p>
          <a:p>
            <a:pPr>
              <a:buNone/>
            </a:pPr>
            <a:r>
              <a:rPr lang="en-US" dirty="0"/>
              <a:t>6. </a:t>
            </a:r>
            <a:r>
              <a:rPr lang="en-US" dirty="0" err="1"/>
              <a:t>Colouring</a:t>
            </a:r>
            <a:r>
              <a:rPr lang="en-US" dirty="0"/>
              <a:t> agents and / or preservatives in excess of prescribed limits. </a:t>
            </a:r>
          </a:p>
          <a:p>
            <a:pPr>
              <a:buNone/>
            </a:pPr>
            <a:r>
              <a:rPr lang="en-US" dirty="0"/>
              <a:t>7. Quality or purity below the prescribed standards </a:t>
            </a:r>
          </a:p>
          <a:p>
            <a:pPr>
              <a:buNone/>
            </a:pPr>
            <a:r>
              <a:rPr lang="en-US" dirty="0"/>
              <a:t>8. If the constituents of the article are present in quantities which are not within prescribed limit.</a:t>
            </a:r>
          </a:p>
          <a:p>
            <a:pPr>
              <a:buNone/>
            </a:pPr>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792162"/>
          </a:xfrm>
        </p:spPr>
        <p:txBody>
          <a:bodyPr>
            <a:normAutofit/>
          </a:bodyPr>
          <a:lstStyle/>
          <a:p>
            <a:r>
              <a:rPr lang="en-US" b="1" dirty="0" smtClean="0"/>
              <a:t>Adulterated Food </a:t>
            </a:r>
            <a:endParaRPr lang="en-US" dirty="0"/>
          </a:p>
        </p:txBody>
      </p:sp>
      <p:sp>
        <p:nvSpPr>
          <p:cNvPr id="3" name="Content Placeholder 2"/>
          <p:cNvSpPr>
            <a:spLocks noGrp="1"/>
          </p:cNvSpPr>
          <p:nvPr>
            <p:ph idx="1"/>
          </p:nvPr>
        </p:nvSpPr>
        <p:spPr>
          <a:xfrm>
            <a:off x="0" y="1143000"/>
            <a:ext cx="6248400" cy="5410200"/>
          </a:xfrm>
        </p:spPr>
        <p:txBody>
          <a:bodyPr>
            <a:normAutofit fontScale="92500" lnSpcReduction="10000"/>
          </a:bodyPr>
          <a:lstStyle/>
          <a:p>
            <a:pPr algn="just">
              <a:buNone/>
            </a:pPr>
            <a:r>
              <a:rPr lang="en-US" dirty="0" smtClean="0"/>
              <a:t>(</a:t>
            </a:r>
            <a:r>
              <a:rPr lang="en-US" dirty="0" err="1"/>
              <a:t>i</a:t>
            </a:r>
            <a:r>
              <a:rPr lang="en-US" dirty="0"/>
              <a:t>) Milk not confirming to standard is adulterated (standard required fat and solid content 14%) but the milk contained fat 5.7% and solid 7.25% i.e. total 13%. </a:t>
            </a:r>
          </a:p>
          <a:p>
            <a:pPr algn="just">
              <a:buNone/>
            </a:pPr>
            <a:r>
              <a:rPr lang="en-US" dirty="0"/>
              <a:t>(ii) Excess content of fat than the prescribed level will also amount to adulteration.</a:t>
            </a:r>
          </a:p>
          <a:p>
            <a:pPr algn="just">
              <a:buNone/>
            </a:pPr>
            <a:r>
              <a:rPr lang="en-US" dirty="0"/>
              <a:t>(iii) The knowledge and awareness of the buyer is wholly immaterial as the object of the act is to protect the public. </a:t>
            </a:r>
          </a:p>
          <a:p>
            <a:pPr algn="just">
              <a:buNone/>
            </a:pPr>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pic>
        <p:nvPicPr>
          <p:cNvPr id="23553" name="Picture 1"/>
          <p:cNvPicPr>
            <a:picLocks noChangeAspect="1" noChangeArrowheads="1"/>
          </p:cNvPicPr>
          <p:nvPr/>
        </p:nvPicPr>
        <p:blipFill>
          <a:blip r:embed="rId2"/>
          <a:srcRect/>
          <a:stretch>
            <a:fillRect/>
          </a:stretch>
        </p:blipFill>
        <p:spPr bwMode="auto">
          <a:xfrm>
            <a:off x="6324600" y="4267200"/>
            <a:ext cx="2476500" cy="1533525"/>
          </a:xfrm>
          <a:prstGeom prst="rect">
            <a:avLst/>
          </a:prstGeom>
          <a:noFill/>
          <a:ln w="9525">
            <a:noFill/>
            <a:miter lim="800000"/>
            <a:headEnd/>
            <a:tailEnd/>
          </a:ln>
          <a:effectLst/>
        </p:spPr>
      </p:pic>
      <p:pic>
        <p:nvPicPr>
          <p:cNvPr id="23554" name="Picture 2"/>
          <p:cNvPicPr>
            <a:picLocks noChangeAspect="1" noChangeArrowheads="1"/>
          </p:cNvPicPr>
          <p:nvPr/>
        </p:nvPicPr>
        <p:blipFill>
          <a:blip r:embed="rId3"/>
          <a:srcRect/>
          <a:stretch>
            <a:fillRect/>
          </a:stretch>
        </p:blipFill>
        <p:spPr bwMode="auto">
          <a:xfrm>
            <a:off x="6553200" y="1524000"/>
            <a:ext cx="1714500" cy="18002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47</TotalTime>
  <Words>936</Words>
  <Application>Microsoft Office PowerPoint</Application>
  <PresentationFormat>On-screen Show (4:3)</PresentationFormat>
  <Paragraphs>100</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Food adulteration acts</vt:lpstr>
      <vt:lpstr>Role of Central Government / PFA Cell  </vt:lpstr>
      <vt:lpstr>Slide 3</vt:lpstr>
      <vt:lpstr>Slide 4</vt:lpstr>
      <vt:lpstr>Slide 5</vt:lpstr>
      <vt:lpstr>Slide 6</vt:lpstr>
      <vt:lpstr>PFA act</vt:lpstr>
      <vt:lpstr>Kinds of Adulteration included in the Act  </vt:lpstr>
      <vt:lpstr>Adulterated Food </vt:lpstr>
      <vt:lpstr>Slide 10</vt:lpstr>
      <vt:lpstr>Slide 11</vt:lpstr>
      <vt:lpstr>Slide 12</vt:lpstr>
      <vt:lpstr>Articles held as Food by Courts  </vt:lpstr>
      <vt:lpstr>What is Misbranded Food  </vt:lpstr>
      <vt:lpstr>Slide 15</vt:lpstr>
      <vt:lpstr>FUNCTIONS / RESPONSIBILITIES OF VARIOUS AUTHORITIES </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adulteration acts</dc:title>
  <dc:creator>win7</dc:creator>
  <cp:lastModifiedBy>win7</cp:lastModifiedBy>
  <cp:revision>16</cp:revision>
  <dcterms:created xsi:type="dcterms:W3CDTF">2020-04-24T12:41:14Z</dcterms:created>
  <dcterms:modified xsi:type="dcterms:W3CDTF">2020-04-24T13:28:26Z</dcterms:modified>
</cp:coreProperties>
</file>