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84" r:id="rId21"/>
    <p:sldId id="277" r:id="rId22"/>
    <p:sldId id="285" r:id="rId23"/>
    <p:sldId id="278" r:id="rId24"/>
    <p:sldId id="279" r:id="rId25"/>
    <p:sldId id="283" r:id="rId26"/>
    <p:sldId id="28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DCF87B-294F-4D4A-94E6-D3BA9A04045D}" type="datetimeFigureOut">
              <a:rPr lang="en-US" smtClean="0"/>
              <a:pPr/>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50146B-86FD-41B5-B15D-14312E3916C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345EBA-B886-44A6-BBCE-1734E871B7BD}"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5A4924-9F08-4DF3-98AC-DCF534A7B162}"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5A4924-9F08-4DF3-98AC-DCF534A7B162}"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5A4924-9F08-4DF3-98AC-DCF534A7B162}"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5A4924-9F08-4DF3-98AC-DCF534A7B162}"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5A4924-9F08-4DF3-98AC-DCF534A7B162}"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5A4924-9F08-4DF3-98AC-DCF534A7B162}"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5A4924-9F08-4DF3-98AC-DCF534A7B162}" type="datetimeFigureOut">
              <a:rPr lang="en-US" smtClean="0"/>
              <a:pPr/>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5A4924-9F08-4DF3-98AC-DCF534A7B162}" type="datetimeFigureOut">
              <a:rPr lang="en-US" smtClean="0"/>
              <a:pPr/>
              <a:t>5/4/2020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A4924-9F08-4DF3-98AC-DCF534A7B162}" type="datetimeFigureOut">
              <a:rPr lang="en-US" smtClean="0"/>
              <a:pPr/>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5A4924-9F08-4DF3-98AC-DCF534A7B162}"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5A4924-9F08-4DF3-98AC-DCF534A7B162}"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C2F9B-D90A-4754-BA3D-AB99AFB58F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A4924-9F08-4DF3-98AC-DCF534A7B162}" type="datetimeFigureOut">
              <a:rPr lang="en-US" smtClean="0"/>
              <a:pPr/>
              <a:t>5/4/2020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CC2F9B-D90A-4754-BA3D-AB99AFB58F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04800"/>
            <a:ext cx="8839200" cy="1470025"/>
          </a:xfrm>
        </p:spPr>
        <p:txBody>
          <a:bodyPr>
            <a:normAutofit/>
          </a:bodyPr>
          <a:lstStyle/>
          <a:p>
            <a:r>
              <a:rPr lang="en-US" dirty="0" smtClean="0">
                <a:solidFill>
                  <a:srgbClr val="00B050"/>
                </a:solidFill>
                <a:latin typeface="Algerian" pitchFamily="82" charset="0"/>
              </a:rPr>
              <a:t>Food adulteration acts</a:t>
            </a:r>
            <a:br>
              <a:rPr lang="en-US" dirty="0" smtClean="0">
                <a:solidFill>
                  <a:srgbClr val="00B050"/>
                </a:solidFill>
                <a:latin typeface="Algerian" pitchFamily="82" charset="0"/>
              </a:rPr>
            </a:br>
            <a:r>
              <a:rPr lang="en-US" dirty="0" smtClean="0">
                <a:solidFill>
                  <a:srgbClr val="00B050"/>
                </a:solidFill>
                <a:latin typeface="Algerian" pitchFamily="82" charset="0"/>
              </a:rPr>
              <a:t>PART III</a:t>
            </a:r>
            <a:endParaRPr lang="en-US" dirty="0"/>
          </a:p>
        </p:txBody>
      </p:sp>
      <p:sp>
        <p:nvSpPr>
          <p:cNvPr id="3" name="Subtitle 2"/>
          <p:cNvSpPr>
            <a:spLocks noGrp="1"/>
          </p:cNvSpPr>
          <p:nvPr>
            <p:ph type="subTitle" idx="1"/>
          </p:nvPr>
        </p:nvSpPr>
        <p:spPr>
          <a:xfrm>
            <a:off x="2133600" y="3886200"/>
            <a:ext cx="6477000" cy="1752600"/>
          </a:xfrm>
        </p:spPr>
        <p:txBody>
          <a:bodyPr>
            <a:normAutofit fontScale="55000" lnSpcReduction="20000"/>
          </a:bodyPr>
          <a:lstStyle/>
          <a:p>
            <a:pPr algn="r"/>
            <a:r>
              <a:rPr lang="en-US" sz="4500" dirty="0" smtClean="0">
                <a:solidFill>
                  <a:srgbClr val="C00000"/>
                </a:solidFill>
                <a:latin typeface="Arial" pitchFamily="34" charset="0"/>
                <a:cs typeface="Arial" pitchFamily="34" charset="0"/>
              </a:rPr>
              <a:t>Mary </a:t>
            </a:r>
            <a:r>
              <a:rPr lang="en-US" sz="4500" dirty="0" err="1" smtClean="0">
                <a:solidFill>
                  <a:srgbClr val="C00000"/>
                </a:solidFill>
                <a:latin typeface="Arial" pitchFamily="34" charset="0"/>
                <a:cs typeface="Arial" pitchFamily="34" charset="0"/>
              </a:rPr>
              <a:t>Anupama</a:t>
            </a:r>
            <a:r>
              <a:rPr lang="en-US" sz="4500" dirty="0" smtClean="0">
                <a:solidFill>
                  <a:srgbClr val="C00000"/>
                </a:solidFill>
                <a:latin typeface="Arial" pitchFamily="34" charset="0"/>
                <a:cs typeface="Arial" pitchFamily="34" charset="0"/>
              </a:rPr>
              <a:t> </a:t>
            </a:r>
            <a:r>
              <a:rPr lang="en-US" sz="4500" dirty="0" err="1" smtClean="0">
                <a:solidFill>
                  <a:srgbClr val="C00000"/>
                </a:solidFill>
                <a:latin typeface="Arial" pitchFamily="34" charset="0"/>
                <a:cs typeface="Arial" pitchFamily="34" charset="0"/>
              </a:rPr>
              <a:t>Palukurty</a:t>
            </a:r>
            <a:endParaRPr lang="en-US" sz="4500" dirty="0" smtClean="0">
              <a:solidFill>
                <a:srgbClr val="C00000"/>
              </a:solidFill>
              <a:latin typeface="Arial" pitchFamily="34" charset="0"/>
              <a:cs typeface="Arial" pitchFamily="34" charset="0"/>
            </a:endParaRPr>
          </a:p>
          <a:p>
            <a:pPr algn="r"/>
            <a:endParaRPr lang="en-US" sz="1200"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Assistant Professor, </a:t>
            </a:r>
          </a:p>
          <a:p>
            <a:pPr algn="r"/>
            <a:r>
              <a:rPr lang="en-US" i="1" dirty="0" smtClean="0">
                <a:solidFill>
                  <a:srgbClr val="C00000"/>
                </a:solidFill>
                <a:latin typeface="Arial" pitchFamily="34" charset="0"/>
                <a:cs typeface="Arial" pitchFamily="34" charset="0"/>
              </a:rPr>
              <a:t>Dept. of Biochemistry, </a:t>
            </a:r>
          </a:p>
          <a:p>
            <a:pPr algn="r"/>
            <a:r>
              <a:rPr lang="en-US" i="1" dirty="0" err="1" smtClean="0">
                <a:solidFill>
                  <a:srgbClr val="C00000"/>
                </a:solidFill>
                <a:latin typeface="Arial" pitchFamily="34" charset="0"/>
                <a:cs typeface="Arial" pitchFamily="34" charset="0"/>
              </a:rPr>
              <a:t>St.Joseph’s</a:t>
            </a:r>
            <a:r>
              <a:rPr lang="en-US" i="1" dirty="0" smtClean="0">
                <a:solidFill>
                  <a:srgbClr val="C00000"/>
                </a:solidFill>
                <a:latin typeface="Arial" pitchFamily="34" charset="0"/>
                <a:cs typeface="Arial" pitchFamily="34" charset="0"/>
              </a:rPr>
              <a:t> College for Women (A),</a:t>
            </a:r>
            <a:endParaRPr lang="en-US"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Visakhapatnam</a:t>
            </a:r>
            <a:endParaRPr lang="en-US" dirty="0" smtClean="0">
              <a:solidFill>
                <a:srgbClr val="C00000"/>
              </a:solidFill>
              <a:latin typeface="Arial" pitchFamily="34" charset="0"/>
              <a:cs typeface="Arial" pitchFamily="34" charset="0"/>
            </a:endParaRPr>
          </a:p>
          <a:p>
            <a:endParaRPr lang="en-US" dirty="0"/>
          </a:p>
        </p:txBody>
      </p:sp>
      <p:pic>
        <p:nvPicPr>
          <p:cNvPr id="4" name="Picture 2"/>
          <p:cNvPicPr>
            <a:picLocks noChangeAspect="1" noChangeArrowheads="1"/>
          </p:cNvPicPr>
          <p:nvPr/>
        </p:nvPicPr>
        <p:blipFill>
          <a:blip r:embed="rId3"/>
          <a:srcRect/>
          <a:stretch>
            <a:fillRect/>
          </a:stretch>
        </p:blipFill>
        <p:spPr bwMode="auto">
          <a:xfrm>
            <a:off x="3733800" y="1755913"/>
            <a:ext cx="1752600" cy="1790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a:srcRect/>
          <a:stretch>
            <a:fillRect/>
          </a:stretch>
        </p:blipFill>
        <p:spPr bwMode="auto">
          <a:xfrm>
            <a:off x="228600" y="3886200"/>
            <a:ext cx="4267200" cy="2001430"/>
          </a:xfrm>
          <a:prstGeom prst="rect">
            <a:avLst/>
          </a:prstGeom>
          <a:noFill/>
          <a:ln w="9525">
            <a:noFill/>
            <a:miter lim="800000"/>
            <a:headEnd/>
            <a:tailEnd/>
          </a:ln>
          <a:effectLst/>
        </p:spPr>
      </p:pic>
      <p:sp>
        <p:nvSpPr>
          <p:cNvPr id="6" name="Footer Placeholder 5"/>
          <p:cNvSpPr>
            <a:spLocks noGrp="1"/>
          </p:cNvSpPr>
          <p:nvPr>
            <p:ph type="ftr" sz="quarter" idx="11"/>
          </p:nvPr>
        </p:nvSpPr>
        <p:spPr>
          <a:xfrm>
            <a:off x="6248400" y="6492875"/>
            <a:ext cx="2895600" cy="365125"/>
          </a:xfrm>
        </p:spPr>
        <p:txBody>
          <a:bodyPr/>
          <a:lstStyle/>
          <a:p>
            <a:r>
              <a:rPr lang="en-US" dirty="0" smtClean="0"/>
              <a:t>Dr </a:t>
            </a:r>
            <a:r>
              <a:rPr lang="en-US" dirty="0" err="1" smtClean="0"/>
              <a:t>Anupama</a:t>
            </a:r>
            <a:r>
              <a:rPr lang="en-US" dirty="0" smtClean="0"/>
              <a:t>, SJC</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Key Features  </a:t>
            </a:r>
            <a:r>
              <a:rPr lang="en-US" dirty="0" smtClean="0"/>
              <a:t/>
            </a:r>
            <a:br>
              <a:rPr lang="en-US" dirty="0" smtClean="0"/>
            </a:br>
            <a:endParaRPr lang="en-US" dirty="0"/>
          </a:p>
        </p:txBody>
      </p:sp>
      <p:sp>
        <p:nvSpPr>
          <p:cNvPr id="3" name="Content Placeholder 2"/>
          <p:cNvSpPr>
            <a:spLocks noGrp="1"/>
          </p:cNvSpPr>
          <p:nvPr>
            <p:ph idx="1"/>
          </p:nvPr>
        </p:nvSpPr>
        <p:spPr>
          <a:xfrm>
            <a:off x="0" y="914400"/>
            <a:ext cx="8915400" cy="5410200"/>
          </a:xfrm>
        </p:spPr>
        <p:txBody>
          <a:bodyPr>
            <a:normAutofit fontScale="85000" lnSpcReduction="20000"/>
          </a:bodyPr>
          <a:lstStyle/>
          <a:p>
            <a:pPr algn="just"/>
            <a:r>
              <a:rPr lang="en-US" dirty="0" smtClean="0">
                <a:latin typeface="Times New Roman" pitchFamily="18" charset="0"/>
                <a:cs typeface="Times New Roman" pitchFamily="18" charset="0"/>
              </a:rPr>
              <a:t>All countries maintain measures to ensure that food is safe for consumers, and to prevent the spread of pests or diseases among animals and plants.</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These sanitary and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can take many forms, such as requiring products to come from a disease-free area, inspection of products, specific treatment or processing of products, setting of allowable maximum levels of pesticide residues or permitted use of only certain additives in food.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Sanitary (human and animal health) and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(plant health) measures apply to domestically produced food or local animal and plant diseases, as well as to products coming from other countries. </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Articles of WTO</a:t>
            </a:r>
            <a:endParaRPr lang="en-US" dirty="0"/>
          </a:p>
        </p:txBody>
      </p:sp>
      <p:sp>
        <p:nvSpPr>
          <p:cNvPr id="3" name="Content Placeholder 2"/>
          <p:cNvSpPr>
            <a:spLocks noGrp="1"/>
          </p:cNvSpPr>
          <p:nvPr>
            <p:ph idx="1"/>
          </p:nvPr>
        </p:nvSpPr>
        <p:spPr>
          <a:xfrm>
            <a:off x="0" y="990600"/>
            <a:ext cx="9144000" cy="5867400"/>
          </a:xfrm>
        </p:spPr>
        <p:txBody>
          <a:bodyPr>
            <a:normAutofit fontScale="70000" lnSpcReduction="20000"/>
          </a:bodyPr>
          <a:lstStyle/>
          <a:p>
            <a:pPr algn="just"/>
            <a:r>
              <a:rPr lang="en-US" dirty="0" smtClean="0">
                <a:latin typeface="Times New Roman" pitchFamily="18" charset="0"/>
                <a:cs typeface="Times New Roman" pitchFamily="18" charset="0"/>
              </a:rPr>
              <a:t>Article 1 : General Provisions: </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This Agreement applies to all sanitary and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which may, directly or indirectly, affect international trade. </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2: Basic Rights and Obligations</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Members have the right to take sanitary and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necessary for the protection of human, animal or plant life or health, provided that such measures are not inconsistent with the provisions of this Agreement.</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3 : Harmonization</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To harmonize sanitary and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on as wide a basis as possible, Members shall base their sanitary or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on international standards, guidelines or recommendations.</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4 : Equivalence</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Members shall accept the sanitary or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of other Members as equivalent, even if these measures differ from their own.</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019800"/>
          </a:xfrm>
        </p:spPr>
        <p:txBody>
          <a:bodyPr>
            <a:normAutofit fontScale="92500" lnSpcReduction="10000"/>
          </a:bodyPr>
          <a:lstStyle/>
          <a:p>
            <a:pPr algn="just"/>
            <a:r>
              <a:rPr lang="en-US" dirty="0" smtClean="0">
                <a:latin typeface="Times New Roman" pitchFamily="18" charset="0"/>
                <a:cs typeface="Times New Roman" pitchFamily="18" charset="0"/>
              </a:rPr>
              <a:t>Article 5 : Assessment of Risk and Determination of the Appropriate Level of Sanitary or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Protection</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6 : Adaptation to Regional Conditions, Including Pest — or Disease — Free Areas and Areas of Low Pest or Disease Prevalence</a:t>
            </a:r>
          </a:p>
          <a:p>
            <a:pPr algn="just">
              <a:buNone/>
            </a:pPr>
            <a:endParaRPr lang="en-US" b="1"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7 : Transparency</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Members shall notify changes in their sanitary or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and shall provide information on their sanitary or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in accordance with the provisions of Annex B.</a:t>
            </a:r>
          </a:p>
          <a:p>
            <a:pPr algn="just"/>
            <a:endParaRPr lang="en-US" b="1"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477000"/>
          </a:xfrm>
        </p:spPr>
        <p:txBody>
          <a:bodyPr>
            <a:normAutofit fontScale="70000" lnSpcReduction="20000"/>
          </a:bodyPr>
          <a:lstStyle/>
          <a:p>
            <a:pPr algn="just"/>
            <a:r>
              <a:rPr lang="en-US" dirty="0" smtClean="0">
                <a:latin typeface="Times New Roman" pitchFamily="18" charset="0"/>
                <a:cs typeface="Times New Roman" pitchFamily="18" charset="0"/>
              </a:rPr>
              <a:t>Article 8 : Control, Inspection and Approval Procedures</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Members shall observe the provisions of Annex C in the operation of control, inspection and approval procedures for approving the use of additives or for establishing tolerances for contaminants in foods, beverages or feedstuffs</a:t>
            </a:r>
          </a:p>
          <a:p>
            <a:pPr algn="just">
              <a:buNone/>
            </a:pP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Article 9 : Technical Assistance</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Members agree to facilitate the provision of technical assistance to other Members, especially developing country Members, either bilaterally or through the appropriate international organizations.</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10 : Special and Differential Treatment</a:t>
            </a:r>
            <a:endParaRPr lang="en-US" b="1"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 the preparation and application of sanitary or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Members shall take account of the special needs of developing country Members, and in particular of the least-developed country Members.</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11 : Consultations and Dispute Settlement</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The provisions of Articles XXII and XXIII of GATT 1994 as elaborated and applied by the Dispute Settlement Understanding shall apply to consultations and the settlement of disputes under this Agreement, except as otherwise specifically provided herein</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477000"/>
          </a:xfrm>
        </p:spPr>
        <p:txBody>
          <a:bodyPr>
            <a:normAutofit fontScale="92500" lnSpcReduction="20000"/>
          </a:bodyPr>
          <a:lstStyle/>
          <a:p>
            <a:pPr algn="just"/>
            <a:r>
              <a:rPr lang="en-US" dirty="0" smtClean="0">
                <a:latin typeface="Times New Roman" pitchFamily="18" charset="0"/>
                <a:cs typeface="Times New Roman" pitchFamily="18" charset="0"/>
              </a:rPr>
              <a:t>Article 12 : Administration</a:t>
            </a:r>
            <a:endParaRPr lang="en-US" b="1" dirty="0" smtClean="0">
              <a:latin typeface="Times New Roman" pitchFamily="18" charset="0"/>
              <a:cs typeface="Times New Roman" pitchFamily="18" charset="0"/>
            </a:endParaRPr>
          </a:p>
          <a:p>
            <a:pPr lvl="1" algn="just">
              <a:buNone/>
            </a:pPr>
            <a:r>
              <a:rPr lang="en-US" dirty="0" smtClean="0">
                <a:latin typeface="Times New Roman" pitchFamily="18" charset="0"/>
                <a:cs typeface="Times New Roman" pitchFamily="18" charset="0"/>
              </a:rPr>
              <a:t>A Committee on Sanitary and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is hereby established to provide a regular forum for consultations and carrying out functions</a:t>
            </a:r>
          </a:p>
          <a:p>
            <a:pPr lvl="1"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13 : Implementation</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Members are fully responsible under this Agreement for the observance of all obligations set forth herein</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Article 14 : Final Provisions</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The least-developed country Members may delay application of the provisions of this Agreement for a period of five years  with respect to their sanitary or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affecting importation or imported products. </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dirty="0" smtClean="0"/>
              <a:t>TECHNICAL BARRIERS TO TRADE TBTs</a:t>
            </a:r>
            <a:endParaRPr lang="en-US" dirty="0"/>
          </a:p>
        </p:txBody>
      </p:sp>
      <p:sp>
        <p:nvSpPr>
          <p:cNvPr id="3" name="Content Placeholder 2"/>
          <p:cNvSpPr>
            <a:spLocks noGrp="1"/>
          </p:cNvSpPr>
          <p:nvPr>
            <p:ph idx="1"/>
          </p:nvPr>
        </p:nvSpPr>
        <p:spPr>
          <a:xfrm>
            <a:off x="304800" y="1143000"/>
            <a:ext cx="8305800" cy="4876799"/>
          </a:xfrm>
        </p:spPr>
        <p:txBody>
          <a:bodyPr>
            <a:normAutofit/>
          </a:bodyPr>
          <a:lstStyle/>
          <a:p>
            <a:r>
              <a:rPr lang="en-US" dirty="0" smtClean="0"/>
              <a:t>TBTs is a category of nontariff barriers to trade, are the widely divergent measures that countries use for the following:</a:t>
            </a:r>
          </a:p>
          <a:p>
            <a:pPr lvl="1"/>
            <a:r>
              <a:rPr lang="en-US" dirty="0" smtClean="0"/>
              <a:t> to regulate markets, </a:t>
            </a:r>
          </a:p>
          <a:p>
            <a:pPr lvl="1"/>
            <a:r>
              <a:rPr lang="en-US" dirty="0" smtClean="0"/>
              <a:t>protect their consumers, or </a:t>
            </a:r>
          </a:p>
          <a:p>
            <a:pPr lvl="1"/>
            <a:r>
              <a:rPr lang="en-US" dirty="0" smtClean="0"/>
              <a:t>preserve their natural </a:t>
            </a:r>
          </a:p>
          <a:p>
            <a:pPr lvl="1"/>
            <a:r>
              <a:rPr lang="en-US" dirty="0" smtClean="0"/>
              <a:t>also can be used to discriminate against imports in order to protect domestic industries.</a:t>
            </a:r>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763000" cy="5714999"/>
          </a:xfrm>
        </p:spPr>
        <p:txBody>
          <a:bodyPr>
            <a:normAutofit/>
          </a:bodyPr>
          <a:lstStyle/>
          <a:p>
            <a:pPr algn="just"/>
            <a:r>
              <a:rPr lang="en-US" dirty="0" smtClean="0">
                <a:latin typeface="Times New Roman" pitchFamily="18" charset="0"/>
                <a:cs typeface="Times New Roman" pitchFamily="18" charset="0"/>
              </a:rPr>
              <a:t>TBTs are classified and defined as "Measures referring to technical regulations, and procedures for assessment of conformity with technical regulations and standards, excluding measures covered by the </a:t>
            </a:r>
            <a:r>
              <a:rPr lang="en-US" u="sng" dirty="0" smtClean="0">
                <a:latin typeface="Times New Roman" pitchFamily="18" charset="0"/>
                <a:cs typeface="Times New Roman" pitchFamily="18" charset="0"/>
              </a:rPr>
              <a:t>SPS Agreement</a:t>
            </a:r>
            <a:r>
              <a:rPr lang="en-US" dirty="0" smtClean="0">
                <a:latin typeface="Times New Roman" pitchFamily="18" charset="0"/>
                <a:cs typeface="Times New Roman" pitchFamily="18" charset="0"/>
              </a:rPr>
              <a:t>". </a:t>
            </a:r>
          </a:p>
          <a:p>
            <a:pPr algn="just"/>
            <a:r>
              <a:rPr lang="en-US" dirty="0" smtClean="0">
                <a:latin typeface="Times New Roman" pitchFamily="18" charset="0"/>
                <a:cs typeface="Times New Roman" pitchFamily="18" charset="0"/>
              </a:rPr>
              <a:t>Here, technical barriers to trade refer to measures such as:  labeling requirements, standards on technical specifications and quality standards, and other measures protecting the environment.</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762000"/>
            <a:ext cx="8382000" cy="5257799"/>
          </a:xfrm>
        </p:spPr>
        <p:txBody>
          <a:bodyPr>
            <a:normAutofit/>
          </a:bodyPr>
          <a:lstStyle/>
          <a:p>
            <a:r>
              <a:rPr lang="en-US" dirty="0" smtClean="0">
                <a:latin typeface="Times New Roman" pitchFamily="18" charset="0"/>
                <a:cs typeface="Times New Roman" pitchFamily="18" charset="0"/>
              </a:rPr>
              <a:t>Other examples of TBTs are rules for:</a:t>
            </a:r>
          </a:p>
          <a:p>
            <a:pPr lvl="1"/>
            <a:r>
              <a:rPr lang="en-US" dirty="0" smtClean="0">
                <a:latin typeface="Times New Roman" pitchFamily="18" charset="0"/>
                <a:cs typeface="Times New Roman" pitchFamily="18" charset="0"/>
              </a:rPr>
              <a:t> product weight,</a:t>
            </a:r>
          </a:p>
          <a:p>
            <a:pPr lvl="1"/>
            <a:r>
              <a:rPr lang="en-US" dirty="0" smtClean="0">
                <a:latin typeface="Times New Roman" pitchFamily="18" charset="0"/>
                <a:cs typeface="Times New Roman" pitchFamily="18" charset="0"/>
              </a:rPr>
              <a:t>size, or </a:t>
            </a:r>
          </a:p>
          <a:p>
            <a:pPr lvl="1"/>
            <a:r>
              <a:rPr lang="en-US" dirty="0" smtClean="0">
                <a:latin typeface="Times New Roman" pitchFamily="18" charset="0"/>
                <a:cs typeface="Times New Roman" pitchFamily="18" charset="0"/>
              </a:rPr>
              <a:t>packaging; </a:t>
            </a:r>
          </a:p>
          <a:p>
            <a:pPr lvl="1"/>
            <a:r>
              <a:rPr lang="en-US" dirty="0" smtClean="0">
                <a:latin typeface="Times New Roman" pitchFamily="18" charset="0"/>
                <a:cs typeface="Times New Roman" pitchFamily="18" charset="0"/>
              </a:rPr>
              <a:t>ingredient or identity standards; </a:t>
            </a:r>
          </a:p>
          <a:p>
            <a:pPr lvl="1"/>
            <a:r>
              <a:rPr lang="en-US" dirty="0" smtClean="0">
                <a:latin typeface="Times New Roman" pitchFamily="18" charset="0"/>
                <a:cs typeface="Times New Roman" pitchFamily="18" charset="0"/>
              </a:rPr>
              <a:t>shelf-life restrictions; and </a:t>
            </a:r>
          </a:p>
          <a:p>
            <a:pPr lvl="1"/>
            <a:r>
              <a:rPr lang="en-US" dirty="0" smtClean="0">
                <a:latin typeface="Times New Roman" pitchFamily="18" charset="0"/>
                <a:cs typeface="Times New Roman" pitchFamily="18" charset="0"/>
              </a:rPr>
              <a:t>import testing and certification procedures.</a:t>
            </a:r>
          </a:p>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Standards of identity for food </a:t>
            </a:r>
            <a:endParaRPr lang="en-US" dirty="0"/>
          </a:p>
        </p:txBody>
      </p:sp>
      <p:sp>
        <p:nvSpPr>
          <p:cNvPr id="3" name="Content Placeholder 2"/>
          <p:cNvSpPr>
            <a:spLocks noGrp="1"/>
          </p:cNvSpPr>
          <p:nvPr>
            <p:ph idx="1"/>
          </p:nvPr>
        </p:nvSpPr>
        <p:spPr>
          <a:xfrm>
            <a:off x="304800" y="1295400"/>
            <a:ext cx="8305800" cy="5029200"/>
          </a:xfrm>
        </p:spPr>
        <p:txBody>
          <a:bodyPr>
            <a:normAutofit fontScale="92500" lnSpcReduction="20000"/>
          </a:bodyPr>
          <a:lstStyle/>
          <a:p>
            <a:pPr algn="just"/>
            <a:r>
              <a:rPr lang="en-US" dirty="0" smtClean="0">
                <a:latin typeface="Times New Roman" pitchFamily="18" charset="0"/>
                <a:cs typeface="Times New Roman" pitchFamily="18" charset="0"/>
              </a:rPr>
              <a:t>Standards </a:t>
            </a:r>
            <a:r>
              <a:rPr lang="en-US" dirty="0" smtClean="0">
                <a:latin typeface="Times New Roman" pitchFamily="18" charset="0"/>
                <a:cs typeface="Times New Roman" pitchFamily="18" charset="0"/>
              </a:rPr>
              <a:t>of identity for food are mandatory requirements that are set by a governing body to determine what a food product must contain to be marketed under a certain name in allowable commerce.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Mandatory </a:t>
            </a:r>
            <a:r>
              <a:rPr lang="en-US" dirty="0" smtClean="0">
                <a:latin typeface="Times New Roman" pitchFamily="18" charset="0"/>
                <a:cs typeface="Times New Roman" pitchFamily="18" charset="0"/>
              </a:rPr>
              <a:t>standards, which differ from voluntary grades and standards </a:t>
            </a:r>
            <a:r>
              <a:rPr lang="en-US" dirty="0" smtClean="0">
                <a:latin typeface="Times New Roman" pitchFamily="18" charset="0"/>
                <a:cs typeface="Times New Roman" pitchFamily="18" charset="0"/>
              </a:rPr>
              <a:t>are applied to:</a:t>
            </a:r>
          </a:p>
          <a:p>
            <a:pPr lvl="1" algn="just"/>
            <a:r>
              <a:rPr lang="en-US" dirty="0" smtClean="0">
                <a:latin typeface="Times New Roman" pitchFamily="18" charset="0"/>
                <a:cs typeface="Times New Roman" pitchFamily="18" charset="0"/>
              </a:rPr>
              <a:t>agricultural </a:t>
            </a:r>
            <a:r>
              <a:rPr lang="en-US" dirty="0" smtClean="0">
                <a:latin typeface="Times New Roman" pitchFamily="18" charset="0"/>
                <a:cs typeface="Times New Roman" pitchFamily="18" charset="0"/>
              </a:rPr>
              <a:t>commodities, </a:t>
            </a:r>
            <a:endParaRPr lang="en-US" dirty="0" smtClean="0">
              <a:latin typeface="Times New Roman" pitchFamily="18" charset="0"/>
              <a:cs typeface="Times New Roman" pitchFamily="18" charset="0"/>
            </a:endParaRPr>
          </a:p>
          <a:p>
            <a:pPr lvl="1" algn="just"/>
            <a:r>
              <a:rPr lang="en-US" dirty="0" smtClean="0">
                <a:latin typeface="Times New Roman" pitchFamily="18" charset="0"/>
                <a:cs typeface="Times New Roman" pitchFamily="18" charset="0"/>
              </a:rPr>
              <a:t>protect </a:t>
            </a:r>
            <a:r>
              <a:rPr lang="en-US" dirty="0" smtClean="0">
                <a:latin typeface="Times New Roman" pitchFamily="18" charset="0"/>
                <a:cs typeface="Times New Roman" pitchFamily="18" charset="0"/>
              </a:rPr>
              <a:t>the consumer by ensuring a label </a:t>
            </a:r>
            <a:r>
              <a:rPr lang="en-US" dirty="0" smtClean="0">
                <a:latin typeface="Times New Roman" pitchFamily="18" charset="0"/>
                <a:cs typeface="Times New Roman" pitchFamily="18" charset="0"/>
              </a:rPr>
              <a:t>accurately</a:t>
            </a:r>
          </a:p>
          <a:p>
            <a:pPr lvl="1" algn="just"/>
            <a:r>
              <a:rPr lang="en-US" dirty="0" smtClean="0">
                <a:latin typeface="Times New Roman" pitchFamily="18" charset="0"/>
                <a:cs typeface="Times New Roman" pitchFamily="18" charset="0"/>
              </a:rPr>
              <a:t>Label has to</a:t>
            </a:r>
            <a:r>
              <a:rPr lang="en-US" dirty="0" smtClean="0">
                <a:latin typeface="Times New Roman" pitchFamily="18" charset="0"/>
                <a:cs typeface="Times New Roman" pitchFamily="18" charset="0"/>
              </a:rPr>
              <a:t> reflect </a:t>
            </a:r>
            <a:r>
              <a:rPr lang="en-US" dirty="0" smtClean="0">
                <a:latin typeface="Times New Roman" pitchFamily="18" charset="0"/>
                <a:cs typeface="Times New Roman" pitchFamily="18" charset="0"/>
              </a:rPr>
              <a:t>what is inside (for example, that mayonnaise is not an imitation spread or that ice cream is not a similar but different frozen dessert). </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477000" cy="6019799"/>
          </a:xfrm>
        </p:spPr>
        <p:txBody>
          <a:bodyPr>
            <a:normAutofit fontScale="85000" lnSpcReduction="20000"/>
          </a:bodyPr>
          <a:lstStyle/>
          <a:p>
            <a:pPr algn="just">
              <a:buNone/>
            </a:pPr>
            <a:r>
              <a:rPr lang="en-US" b="1" dirty="0" smtClean="0">
                <a:latin typeface="Times New Roman" pitchFamily="18" charset="0"/>
                <a:cs typeface="Times New Roman" pitchFamily="18" charset="0"/>
              </a:rPr>
              <a:t>A US trade organization defines the term as follows</a:t>
            </a:r>
            <a:r>
              <a:rPr lang="en-US" b="1" dirty="0" smtClean="0">
                <a:latin typeface="Times New Roman" pitchFamily="18" charset="0"/>
                <a:cs typeface="Times New Roman" pitchFamily="18" charset="0"/>
              </a:rPr>
              <a:t>:</a:t>
            </a:r>
          </a:p>
          <a:p>
            <a:pPr algn="just">
              <a:buNone/>
            </a:pP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a:t>
            </a:r>
            <a:r>
              <a:rPr lang="en-US" sz="3500" i="1" dirty="0" smtClean="0">
                <a:latin typeface="Times New Roman" pitchFamily="18" charset="0"/>
                <a:cs typeface="Times New Roman" pitchFamily="18" charset="0"/>
              </a:rPr>
              <a:t>A standard of identity sets out what ingredients a product must contain, which ingredients it may contain, and any requirements of manufacturing</a:t>
            </a:r>
            <a:r>
              <a:rPr lang="en-US" sz="3500" i="1" dirty="0" smtClean="0">
                <a:latin typeface="Times New Roman" pitchFamily="18" charset="0"/>
                <a:cs typeface="Times New Roman" pitchFamily="18" charset="0"/>
              </a:rPr>
              <a:t>.” </a:t>
            </a:r>
          </a:p>
          <a:p>
            <a:pPr algn="just">
              <a:buNone/>
            </a:pPr>
            <a:endParaRPr lang="en-US" sz="3500" i="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For </a:t>
            </a:r>
            <a:r>
              <a:rPr lang="en-US" dirty="0" smtClean="0">
                <a:latin typeface="Times New Roman" pitchFamily="18" charset="0"/>
                <a:cs typeface="Times New Roman" pitchFamily="18" charset="0"/>
              </a:rPr>
              <a:t>example, “Whisky” is defined as “a potable alcoholic distillate obtained from a mash of cereal grain </a:t>
            </a:r>
            <a:r>
              <a:rPr lang="en-US" dirty="0" err="1" smtClean="0">
                <a:latin typeface="Times New Roman" pitchFamily="18" charset="0"/>
                <a:cs typeface="Times New Roman" pitchFamily="18" charset="0"/>
              </a:rPr>
              <a:t>saccharified</a:t>
            </a:r>
            <a:r>
              <a:rPr lang="en-US" dirty="0" smtClean="0">
                <a:latin typeface="Times New Roman" pitchFamily="18" charset="0"/>
                <a:cs typeface="Times New Roman" pitchFamily="18" charset="0"/>
              </a:rPr>
              <a:t> by diastase of malt or by other enzymes and fermented by the action of yeast”.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It </a:t>
            </a:r>
            <a:r>
              <a:rPr lang="en-US" dirty="0" smtClean="0">
                <a:latin typeface="Times New Roman" pitchFamily="18" charset="0"/>
                <a:cs typeface="Times New Roman" pitchFamily="18" charset="0"/>
              </a:rPr>
              <a:t>may contain caramel and </a:t>
            </a:r>
            <a:r>
              <a:rPr lang="en-US" dirty="0" err="1" smtClean="0">
                <a:latin typeface="Times New Roman" pitchFamily="18" charset="0"/>
                <a:cs typeface="Times New Roman" pitchFamily="18" charset="0"/>
              </a:rPr>
              <a:t>flavouring</a:t>
            </a:r>
            <a:r>
              <a:rPr lang="en-US" dirty="0" smtClean="0">
                <a:latin typeface="Times New Roman" pitchFamily="18" charset="0"/>
                <a:cs typeface="Times New Roman" pitchFamily="18" charset="0"/>
              </a:rPr>
              <a:t>. No other ingredients are allowed.</a:t>
            </a:r>
          </a:p>
          <a:p>
            <a:pPr algn="just">
              <a:buNone/>
            </a:pP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1026" name="Picture 2"/>
          <p:cNvPicPr>
            <a:picLocks noChangeAspect="1" noChangeArrowheads="1"/>
          </p:cNvPicPr>
          <p:nvPr/>
        </p:nvPicPr>
        <p:blipFill>
          <a:blip r:embed="rId2"/>
          <a:srcRect/>
          <a:stretch>
            <a:fillRect/>
          </a:stretch>
        </p:blipFill>
        <p:spPr bwMode="auto">
          <a:xfrm>
            <a:off x="7067006" y="2438400"/>
            <a:ext cx="2076994" cy="2743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2800" b="1" dirty="0"/>
              <a:t>The Food and Drug Administration (FDA or USFDA</a:t>
            </a:r>
            <a:r>
              <a:rPr lang="en-US" sz="2800" dirty="0"/>
              <a:t>)</a:t>
            </a:r>
          </a:p>
        </p:txBody>
      </p:sp>
      <p:sp>
        <p:nvSpPr>
          <p:cNvPr id="3" name="Content Placeholder 2"/>
          <p:cNvSpPr>
            <a:spLocks noGrp="1"/>
          </p:cNvSpPr>
          <p:nvPr>
            <p:ph idx="1"/>
          </p:nvPr>
        </p:nvSpPr>
        <p:spPr>
          <a:xfrm>
            <a:off x="0" y="1066800"/>
            <a:ext cx="9144000" cy="5791200"/>
          </a:xfrm>
        </p:spPr>
        <p:txBody>
          <a:bodyPr>
            <a:normAutofit fontScale="92500" lnSpcReduction="20000"/>
          </a:bodyPr>
          <a:lstStyle/>
          <a:p>
            <a:pPr algn="just">
              <a:buNone/>
            </a:pPr>
            <a:r>
              <a:rPr lang="en-US" b="1" dirty="0">
                <a:latin typeface="Times New Roman" pitchFamily="18" charset="0"/>
                <a:cs typeface="Times New Roman" pitchFamily="18" charset="0"/>
              </a:rPr>
              <a:t>The Food and Drug Administration (FDA or USFDA</a:t>
            </a:r>
            <a:r>
              <a:rPr lang="en-US" dirty="0">
                <a:latin typeface="Times New Roman" pitchFamily="18" charset="0"/>
                <a:cs typeface="Times New Roman" pitchFamily="18" charset="0"/>
              </a:rPr>
              <a:t>) is a federal agency of the United States Department of Health and Human Services, one of the United States federal executive departments. </a:t>
            </a:r>
            <a:endParaRPr lang="en-US" dirty="0" smtClean="0">
              <a:latin typeface="Times New Roman" pitchFamily="18" charset="0"/>
              <a:cs typeface="Times New Roman" pitchFamily="18" charset="0"/>
            </a:endParaRPr>
          </a:p>
          <a:p>
            <a:pPr algn="just">
              <a:buNone/>
            </a:pPr>
            <a:endParaRPr lang="en-US" dirty="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FDA is responsible for protecting and promoting public health through the control and supervision of food safety, tobacco products, dietary supplements, prescription and over-the-counter pharmaceutical drugs (medications), vaccines, biopharmaceuticals, blood transfusions, medical devices, </a:t>
            </a:r>
            <a:r>
              <a:rPr lang="en-US" dirty="0" smtClean="0">
                <a:latin typeface="Times New Roman" pitchFamily="18" charset="0"/>
                <a:cs typeface="Times New Roman" pitchFamily="18" charset="0"/>
              </a:rPr>
              <a:t>electromagnetic radiation, vaccines</a:t>
            </a:r>
            <a:r>
              <a:rPr lang="en-US" dirty="0">
                <a:latin typeface="Times New Roman" pitchFamily="18" charset="0"/>
                <a:cs typeface="Times New Roman" pitchFamily="18" charset="0"/>
              </a:rPr>
              <a:t>, biopharmaceuticals, blood transfusions, medical devices, electromagnetic radiation emitting devices (ERED), cosmetics, animal foods &amp; feed and veterinary </a:t>
            </a:r>
            <a:r>
              <a:rPr lang="en-US" dirty="0" smtClean="0">
                <a:latin typeface="Times New Roman" pitchFamily="18" charset="0"/>
                <a:cs typeface="Times New Roman" pitchFamily="18" charset="0"/>
              </a:rPr>
              <a:t>products.</a:t>
            </a:r>
          </a:p>
          <a:p>
            <a:pPr algn="just">
              <a:buNone/>
            </a:pPr>
            <a:endParaRPr lang="en-US" dirty="0">
              <a:latin typeface="Times New Roman" pitchFamily="18" charset="0"/>
              <a:cs typeface="Times New Roman" pitchFamily="18" charset="0"/>
            </a:endParaRPr>
          </a:p>
          <a:p>
            <a:pPr algn="just">
              <a:buNone/>
            </a:pP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5867400" cy="5821363"/>
          </a:xfrm>
        </p:spPr>
        <p:txBody>
          <a:bodyPr>
            <a:normAutofit fontScale="62500" lnSpcReduction="20000"/>
          </a:bodyPr>
          <a:lstStyle/>
          <a:p>
            <a:pPr algn="just">
              <a:buNone/>
            </a:pPr>
            <a:r>
              <a:rPr lang="en-US" dirty="0" smtClean="0">
                <a:latin typeface="Times New Roman" pitchFamily="18" charset="0"/>
                <a:cs typeface="Times New Roman" pitchFamily="18" charset="0"/>
              </a:rPr>
              <a:t>If someone were to produce a whisky containing a dye, they would not be permitted to call the product “whisky”, since dye is not a permitted additive. </a:t>
            </a: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None/>
            </a:pPr>
            <a:r>
              <a:rPr lang="en-US" b="1" dirty="0" smtClean="0">
                <a:latin typeface="Times New Roman" pitchFamily="18" charset="0"/>
                <a:cs typeface="Times New Roman" pitchFamily="18" charset="0"/>
              </a:rPr>
              <a:t>Standards </a:t>
            </a:r>
            <a:r>
              <a:rPr lang="en-US" b="1" dirty="0" smtClean="0">
                <a:latin typeface="Times New Roman" pitchFamily="18" charset="0"/>
                <a:cs typeface="Times New Roman" pitchFamily="18" charset="0"/>
              </a:rPr>
              <a:t>of identity are set out in the Food and Drug Regulations. They may be identified by the symbol “[S]” following the product name in boldface type. </a:t>
            </a:r>
            <a:endParaRPr lang="en-US" b="1"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As </a:t>
            </a:r>
            <a:r>
              <a:rPr lang="en-US" dirty="0" smtClean="0">
                <a:latin typeface="Times New Roman" pitchFamily="18" charset="0"/>
                <a:cs typeface="Times New Roman" pitchFamily="18" charset="0"/>
              </a:rPr>
              <a:t>such, they are official common names for products and no other name can be substituted." </a:t>
            </a: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A 2014 lawsuit in the United States illustrated the necessity of such regulations. When Hampton Creek implied in its advertising that mayonnaise being marketed by Unilever was not "real" mayonnaise, the latter sued Hampton for defamation and cited the definitions promulgated by the Food and Drug Administration</a:t>
            </a:r>
          </a:p>
          <a:p>
            <a:endParaRPr lang="en-US" dirty="0"/>
          </a:p>
        </p:txBody>
      </p:sp>
      <p:pic>
        <p:nvPicPr>
          <p:cNvPr id="2050" name="Picture 2"/>
          <p:cNvPicPr>
            <a:picLocks noChangeAspect="1" noChangeArrowheads="1"/>
          </p:cNvPicPr>
          <p:nvPr/>
        </p:nvPicPr>
        <p:blipFill>
          <a:blip r:embed="rId2"/>
          <a:srcRect/>
          <a:stretch>
            <a:fillRect/>
          </a:stretch>
        </p:blipFill>
        <p:spPr bwMode="auto">
          <a:xfrm>
            <a:off x="6553199" y="3505200"/>
            <a:ext cx="2021159" cy="19050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6553200" y="1600200"/>
            <a:ext cx="2105025" cy="1242899"/>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latin typeface="Times New Roman" pitchFamily="18" charset="0"/>
                <a:cs typeface="Times New Roman" pitchFamily="18" charset="0"/>
              </a:rPr>
              <a:t>STANDARD OF FILL</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914400"/>
            <a:ext cx="8839200" cy="3733800"/>
          </a:xfrm>
        </p:spPr>
        <p:txBody>
          <a:bodyPr>
            <a:normAutofit fontScale="85000" lnSpcReduction="20000"/>
          </a:bodyPr>
          <a:lstStyle/>
          <a:p>
            <a:pPr algn="just"/>
            <a:r>
              <a:rPr lang="en-US" b="1" dirty="0" smtClean="0">
                <a:latin typeface="Times New Roman" pitchFamily="18" charset="0"/>
                <a:cs typeface="Times New Roman" pitchFamily="18" charset="0"/>
              </a:rPr>
              <a:t>The term “standard of fill”</a:t>
            </a:r>
            <a:r>
              <a:rPr lang="en-US" dirty="0" smtClean="0">
                <a:latin typeface="Times New Roman" pitchFamily="18" charset="0"/>
                <a:cs typeface="Times New Roman" pitchFamily="18" charset="0"/>
              </a:rPr>
              <a:t> is used in the TTB </a:t>
            </a:r>
            <a:r>
              <a:rPr lang="en-US" dirty="0" smtClean="0">
                <a:latin typeface="Times New Roman" pitchFamily="18" charset="0"/>
                <a:cs typeface="Times New Roman" pitchFamily="18" charset="0"/>
              </a:rPr>
              <a:t>regulations (Tax and Trade Bureau)  </a:t>
            </a:r>
            <a:r>
              <a:rPr lang="en-US" dirty="0" smtClean="0">
                <a:latin typeface="Times New Roman" pitchFamily="18" charset="0"/>
                <a:cs typeface="Times New Roman" pitchFamily="18" charset="0"/>
              </a:rPr>
              <a:t>to refer to the amount of liquid in the </a:t>
            </a:r>
            <a:r>
              <a:rPr lang="en-US" dirty="0" smtClean="0">
                <a:latin typeface="Times New Roman" pitchFamily="18" charset="0"/>
                <a:cs typeface="Times New Roman" pitchFamily="18" charset="0"/>
              </a:rPr>
              <a:t>container.</a:t>
            </a:r>
          </a:p>
          <a:p>
            <a:pPr algn="just"/>
            <a:r>
              <a:rPr lang="en-US" dirty="0" smtClean="0">
                <a:latin typeface="Times New Roman" pitchFamily="18" charset="0"/>
                <a:cs typeface="Times New Roman" pitchFamily="18" charset="0"/>
              </a:rPr>
              <a:t>Our </a:t>
            </a:r>
            <a:r>
              <a:rPr lang="en-US" dirty="0" smtClean="0">
                <a:latin typeface="Times New Roman" pitchFamily="18" charset="0"/>
                <a:cs typeface="Times New Roman" pitchFamily="18" charset="0"/>
              </a:rPr>
              <a:t>current regulations prescribe certain specific standards of fill for wine and distilled spirits containers sold within the United States, such as 750, 500, 375, 100, and 50 milliliters.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proposals are intended to eliminate unnecessary regulatory requirements and provide consumers broader purchasing options.</a:t>
            </a:r>
            <a:endParaRPr lang="en-US" sz="2800"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3074" name="Picture 2"/>
          <p:cNvPicPr>
            <a:picLocks noChangeAspect="1" noChangeArrowheads="1"/>
          </p:cNvPicPr>
          <p:nvPr/>
        </p:nvPicPr>
        <p:blipFill>
          <a:blip r:embed="rId2"/>
          <a:srcRect/>
          <a:stretch>
            <a:fillRect/>
          </a:stretch>
        </p:blipFill>
        <p:spPr bwMode="auto">
          <a:xfrm>
            <a:off x="1600200" y="5029200"/>
            <a:ext cx="5105400" cy="182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05800" cy="5821363"/>
          </a:xfrm>
        </p:spPr>
        <p:txBody>
          <a:bodyPr>
            <a:normAutofit fontScale="85000" lnSpcReduction="20000"/>
          </a:bodyPr>
          <a:lstStyle/>
          <a:p>
            <a:pPr algn="just"/>
            <a:r>
              <a:rPr lang="en-US" dirty="0" smtClean="0">
                <a:latin typeface="Times New Roman" pitchFamily="18" charset="0"/>
                <a:cs typeface="Times New Roman" pitchFamily="18" charset="0"/>
              </a:rPr>
              <a:t>On July 1, 2019, the Alcohol and Tobacco Tax and Trade Bureau (TTB) published two eagerly anticipated notices of proposed rulemaking (NPRMs) to largely repeal the standards of fill for wine and distilled spirits containers. The highlights:</a:t>
            </a:r>
          </a:p>
          <a:p>
            <a:pPr lvl="0" algn="just"/>
            <a:endParaRPr lang="en-US"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In </a:t>
            </a:r>
            <a:r>
              <a:rPr lang="en-US" dirty="0" smtClean="0">
                <a:latin typeface="Times New Roman" pitchFamily="18" charset="0"/>
                <a:cs typeface="Times New Roman" pitchFamily="18" charset="0"/>
              </a:rPr>
              <a:t>the preamble to both NPRMs, TTB advances a number of significant policy beliefs on the topic of standards of fill, including:</a:t>
            </a:r>
          </a:p>
          <a:p>
            <a:pPr lvl="1" algn="just"/>
            <a:r>
              <a:rPr lang="en-US" dirty="0" smtClean="0">
                <a:latin typeface="Times New Roman" pitchFamily="18" charset="0"/>
                <a:cs typeface="Times New Roman" pitchFamily="18" charset="0"/>
              </a:rPr>
              <a:t>Standards of fill are no longer needed to help protect the revenue and enforce the excise tax.</a:t>
            </a:r>
          </a:p>
          <a:p>
            <a:pPr lvl="1" algn="just"/>
            <a:r>
              <a:rPr lang="en-US" dirty="0" smtClean="0">
                <a:latin typeface="Times New Roman" pitchFamily="18" charset="0"/>
                <a:cs typeface="Times New Roman" pitchFamily="18" charset="0"/>
              </a:rPr>
              <a:t>Standards of fill are not critical to protecting consumers, because consumers can rely on mandatory net content statements on labels.</a:t>
            </a:r>
          </a:p>
          <a:p>
            <a:pPr lvl="1" algn="just"/>
            <a:r>
              <a:rPr lang="en-US" dirty="0" smtClean="0">
                <a:latin typeface="Times New Roman" pitchFamily="18" charset="0"/>
                <a:cs typeface="Times New Roman" pitchFamily="18" charset="0"/>
              </a:rPr>
              <a:t>The lack of any standards of fill for malt beverages has not created any revenue or consumer deception problems.</a:t>
            </a:r>
            <a:endParaRPr lang="en-US" sz="2400" dirty="0" smtClean="0">
              <a:latin typeface="Times New Roman" pitchFamily="18" charset="0"/>
              <a:cs typeface="Times New Roman" pitchFamily="18" charset="0"/>
            </a:endParaRP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5638800" cy="5714999"/>
          </a:xfrm>
        </p:spPr>
        <p:txBody>
          <a:bodyPr>
            <a:normAutofit fontScale="70000" lnSpcReduction="20000"/>
          </a:bodyPr>
          <a:lstStyle/>
          <a:p>
            <a:pPr lvl="0" algn="just"/>
            <a:r>
              <a:rPr lang="en-US" dirty="0" smtClean="0">
                <a:latin typeface="Times New Roman" pitchFamily="18" charset="0"/>
                <a:cs typeface="Times New Roman" pitchFamily="18" charset="0"/>
              </a:rPr>
              <a:t>For spirits, TTB proposes to eliminate all standards except for a minimum of 50 milliliters and a maximum of 3.785 liters (one gallon). The maximum reflects the Federal Alcohol Administration Act’s statutory maximum for distilled spirit containers.</a:t>
            </a:r>
          </a:p>
          <a:p>
            <a:pPr lvl="0" algn="just"/>
            <a:r>
              <a:rPr lang="en-US" dirty="0" smtClean="0">
                <a:latin typeface="Times New Roman" pitchFamily="18" charset="0"/>
                <a:cs typeface="Times New Roman" pitchFamily="18" charset="0"/>
              </a:rPr>
              <a:t>For wine, TTB proposes to eliminate all standards except for a minimum of 50 milliliters. TTB selected the 50-milliliter minimum to ensure that containers were sufficiently large to show all mandatory label information.</a:t>
            </a:r>
          </a:p>
          <a:p>
            <a:pPr lvl="0" algn="just"/>
            <a:r>
              <a:rPr lang="en-US" dirty="0" smtClean="0">
                <a:latin typeface="Times New Roman" pitchFamily="18" charset="0"/>
                <a:cs typeface="Times New Roman" pitchFamily="18" charset="0"/>
              </a:rPr>
              <a:t>The distilled spirits NPRM also includes a proposal to codify in the malt beverage labeling regulations the longstanding practice of permitting metric volume measures in addition to the non-metric measures required by current regulations.</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4098" name="Picture 2"/>
          <p:cNvPicPr>
            <a:picLocks noChangeAspect="1" noChangeArrowheads="1"/>
          </p:cNvPicPr>
          <p:nvPr/>
        </p:nvPicPr>
        <p:blipFill>
          <a:blip r:embed="rId2"/>
          <a:srcRect/>
          <a:stretch>
            <a:fillRect/>
          </a:stretch>
        </p:blipFill>
        <p:spPr bwMode="auto">
          <a:xfrm>
            <a:off x="6096000" y="457200"/>
            <a:ext cx="2533650" cy="2828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229600" cy="5486399"/>
          </a:xfrm>
        </p:spPr>
        <p:txBody>
          <a:bodyPr>
            <a:normAutofit fontScale="92500" lnSpcReduction="20000"/>
          </a:bodyPr>
          <a:lstStyle/>
          <a:p>
            <a:pPr lvl="0" algn="just"/>
            <a:r>
              <a:rPr lang="en-US" dirty="0" smtClean="0">
                <a:latin typeface="Times New Roman" pitchFamily="18" charset="0"/>
                <a:cs typeface="Times New Roman" pitchFamily="18" charset="0"/>
              </a:rPr>
              <a:t>Both </a:t>
            </a:r>
            <a:r>
              <a:rPr lang="en-US" dirty="0" smtClean="0">
                <a:latin typeface="Times New Roman" pitchFamily="18" charset="0"/>
                <a:cs typeface="Times New Roman" pitchFamily="18" charset="0"/>
              </a:rPr>
              <a:t>NPRMs (Notice of proposed Rule making) </a:t>
            </a:r>
            <a:r>
              <a:rPr lang="en-US" dirty="0" smtClean="0">
                <a:latin typeface="Times New Roman" pitchFamily="18" charset="0"/>
                <a:cs typeface="Times New Roman" pitchFamily="18" charset="0"/>
              </a:rPr>
              <a:t>also discuss potential alternatives to eliminating the standards of fill by:</a:t>
            </a:r>
            <a:endParaRPr lang="en-US" sz="2800" dirty="0" smtClean="0">
              <a:latin typeface="Times New Roman" pitchFamily="18" charset="0"/>
              <a:cs typeface="Times New Roman" pitchFamily="18" charset="0"/>
            </a:endParaRPr>
          </a:p>
          <a:p>
            <a:pPr lvl="1" algn="just"/>
            <a:r>
              <a:rPr lang="en-US" dirty="0" smtClean="0">
                <a:latin typeface="Times New Roman" pitchFamily="18" charset="0"/>
                <a:cs typeface="Times New Roman" pitchFamily="18" charset="0"/>
              </a:rPr>
              <a:t>Maintaining existing standards but adding a number of new sizes to those authorized; or</a:t>
            </a:r>
            <a:endParaRPr lang="en-US" sz="2400" dirty="0" smtClean="0">
              <a:latin typeface="Times New Roman" pitchFamily="18" charset="0"/>
              <a:cs typeface="Times New Roman" pitchFamily="18" charset="0"/>
            </a:endParaRPr>
          </a:p>
          <a:p>
            <a:pPr lvl="1" algn="just"/>
            <a:r>
              <a:rPr lang="en-US" dirty="0" smtClean="0">
                <a:latin typeface="Times New Roman" pitchFamily="18" charset="0"/>
                <a:cs typeface="Times New Roman" pitchFamily="18" charset="0"/>
              </a:rPr>
              <a:t>Establishing a system where standards of fill are approved by TTB via a streamlined administrative process.</a:t>
            </a:r>
            <a:endParaRPr lang="en-US" sz="2400" dirty="0" smtClean="0">
              <a:latin typeface="Times New Roman" pitchFamily="18" charset="0"/>
              <a:cs typeface="Times New Roman" pitchFamily="18" charset="0"/>
            </a:endParaRPr>
          </a:p>
          <a:p>
            <a:pPr lvl="0" algn="just"/>
            <a:r>
              <a:rPr lang="en-US" dirty="0" smtClean="0">
                <a:latin typeface="Times New Roman" pitchFamily="18" charset="0"/>
                <a:cs typeface="Times New Roman" pitchFamily="18" charset="0"/>
              </a:rPr>
              <a:t>The comment periods for both NPRMs close on </a:t>
            </a:r>
            <a:r>
              <a:rPr lang="en-US" b="1" dirty="0" smtClean="0">
                <a:latin typeface="Times New Roman" pitchFamily="18" charset="0"/>
                <a:cs typeface="Times New Roman" pitchFamily="18" charset="0"/>
              </a:rPr>
              <a:t>August 30, 2019</a:t>
            </a:r>
            <a:r>
              <a:rPr lang="en-US"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These proposals respond to a number of petitions on the subject of standards of fill and appear to reflect the current Administration’s deregulatory agenda.</a:t>
            </a:r>
            <a:endParaRPr lang="en-US" sz="2800"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304800" y="1981200"/>
            <a:ext cx="8305800" cy="4038599"/>
          </a:xfrm>
        </p:spPr>
        <p:txBody>
          <a:bodyPr>
            <a:normAutofit/>
          </a:bodyPr>
          <a:lstStyle/>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pic>
        <p:nvPicPr>
          <p:cNvPr id="5" name="Picture 4"/>
          <p:cNvPicPr/>
          <p:nvPr/>
        </p:nvPicPr>
        <p:blipFill>
          <a:blip r:embed="rId2"/>
          <a:srcRect/>
          <a:stretch>
            <a:fillRect/>
          </a:stretch>
        </p:blipFill>
        <p:spPr bwMode="auto">
          <a:xfrm>
            <a:off x="304800" y="304800"/>
            <a:ext cx="80772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2133600"/>
            <a:ext cx="5181600" cy="1200329"/>
          </a:xfrm>
          <a:prstGeom prst="rect">
            <a:avLst/>
          </a:prstGeom>
          <a:noFill/>
        </p:spPr>
        <p:txBody>
          <a:bodyPr wrap="square" lIns="91440" tIns="45720" rIns="91440" bIns="45720">
            <a:spAutoFit/>
          </a:bodyPr>
          <a:lstStyle/>
          <a:p>
            <a:pPr algn="ctr"/>
            <a:r>
              <a:rPr lang="en-US" sz="72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endParaRPr lang="en-US" sz="72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839200" cy="6096000"/>
          </a:xfrm>
        </p:spPr>
        <p:txBody>
          <a:bodyPr>
            <a:normAutofit fontScale="77500" lnSpcReduction="20000"/>
          </a:bodyPr>
          <a:lstStyle/>
          <a:p>
            <a:pPr algn="just">
              <a:buNone/>
            </a:pPr>
            <a:r>
              <a:rPr lang="en-US" dirty="0" smtClean="0">
                <a:latin typeface="Times New Roman" pitchFamily="18" charset="0"/>
                <a:cs typeface="Times New Roman" pitchFamily="18" charset="0"/>
              </a:rPr>
              <a:t>The FDA was empowered by the United States Congress to enforce the Federal Food, Drug, and Cosmetic Act, which serves as the primary focus for the Agency; the FDA also enforces other laws, notably Section 361 of the Public Health Service Act and associated regulations, many of which are not directly related to food or drugs. </a:t>
            </a:r>
          </a:p>
          <a:p>
            <a:pPr algn="just">
              <a:buNone/>
            </a:pPr>
            <a:endParaRPr lang="en-US" dirty="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These include regulating lasers, cellular phones, condoms and control of disease on products ranging from certain household pets to sperm donation for assisted reproduction.</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The FDA is led by the Commissioner of Food and Drugs, appointed by the President with the advice and consent of the Senate. </a:t>
            </a:r>
          </a:p>
          <a:p>
            <a:pPr algn="just">
              <a:buNone/>
            </a:pPr>
            <a:endParaRPr lang="en-US" dirty="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The Commissioner reports to the Secretary of Health and Human Services. Admiral Brett P. </a:t>
            </a:r>
            <a:r>
              <a:rPr lang="en-US" dirty="0" err="1" smtClean="0">
                <a:latin typeface="Times New Roman" pitchFamily="18" charset="0"/>
                <a:cs typeface="Times New Roman" pitchFamily="18" charset="0"/>
              </a:rPr>
              <a:t>Giroir</a:t>
            </a:r>
            <a:r>
              <a:rPr lang="en-US" dirty="0" smtClean="0">
                <a:latin typeface="Times New Roman" pitchFamily="18" charset="0"/>
                <a:cs typeface="Times New Roman" pitchFamily="18" charset="0"/>
              </a:rPr>
              <a:t> is the acting commissioner, as of November 2019.</a:t>
            </a:r>
          </a:p>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b="1" dirty="0" smtClean="0"/>
              <a:t>CODEX ALIMENTARIUS</a:t>
            </a:r>
            <a:endParaRPr lang="en-US" dirty="0"/>
          </a:p>
        </p:txBody>
      </p:sp>
      <p:sp>
        <p:nvSpPr>
          <p:cNvPr id="3" name="Content Placeholder 2"/>
          <p:cNvSpPr>
            <a:spLocks noGrp="1"/>
          </p:cNvSpPr>
          <p:nvPr>
            <p:ph idx="1"/>
          </p:nvPr>
        </p:nvSpPr>
        <p:spPr>
          <a:xfrm>
            <a:off x="0" y="1143000"/>
            <a:ext cx="8763000" cy="5410200"/>
          </a:xfrm>
        </p:spPr>
        <p:txBody>
          <a:bodyPr>
            <a:normAutofit fontScale="85000" lnSpcReduction="20000"/>
          </a:bodyPr>
          <a:lstStyle/>
          <a:p>
            <a:pPr algn="just"/>
            <a:r>
              <a:rPr lang="en-US" dirty="0" smtClean="0">
                <a:latin typeface="Times New Roman" pitchFamily="18" charset="0"/>
                <a:cs typeface="Times New Roman" pitchFamily="18" charset="0"/>
              </a:rPr>
              <a:t>It is a collection of internationally recognized standards, codes of practice, guidelines, and other recommendations relating to foods, food production, and food safety.</a:t>
            </a:r>
          </a:p>
          <a:p>
            <a:pPr algn="just"/>
            <a:r>
              <a:rPr lang="en-US" dirty="0" smtClean="0">
                <a:latin typeface="Times New Roman" pitchFamily="18" charset="0"/>
                <a:cs typeface="Times New Roman" pitchFamily="18" charset="0"/>
              </a:rPr>
              <a:t>Its name is derived from the Codex </a:t>
            </a:r>
            <a:r>
              <a:rPr lang="en-US" dirty="0" err="1" smtClean="0">
                <a:latin typeface="Times New Roman" pitchFamily="18" charset="0"/>
                <a:cs typeface="Times New Roman" pitchFamily="18" charset="0"/>
              </a:rPr>
              <a:t>Alimentarius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Austriacus</a:t>
            </a:r>
            <a:r>
              <a:rPr lang="en-US" dirty="0" smtClean="0">
                <a:latin typeface="Times New Roman" pitchFamily="18" charset="0"/>
                <a:cs typeface="Times New Roman" pitchFamily="18" charset="0"/>
              </a:rPr>
              <a:t>. </a:t>
            </a:r>
          </a:p>
          <a:p>
            <a:pPr algn="just"/>
            <a:r>
              <a:rPr lang="en-US" dirty="0" smtClean="0">
                <a:latin typeface="Times New Roman" pitchFamily="18" charset="0"/>
                <a:cs typeface="Times New Roman" pitchFamily="18" charset="0"/>
              </a:rPr>
              <a:t>Its texts are developed and maintained by the </a:t>
            </a:r>
            <a:r>
              <a:rPr lang="en-US" b="1" i="1" dirty="0" smtClean="0">
                <a:latin typeface="Times New Roman" pitchFamily="18" charset="0"/>
                <a:cs typeface="Times New Roman" pitchFamily="18" charset="0"/>
              </a:rPr>
              <a:t>Codex </a:t>
            </a:r>
            <a:r>
              <a:rPr lang="en-US" b="1" i="1" dirty="0" err="1" smtClean="0">
                <a:latin typeface="Times New Roman" pitchFamily="18" charset="0"/>
                <a:cs typeface="Times New Roman" pitchFamily="18" charset="0"/>
              </a:rPr>
              <a:t>Alimentarius</a:t>
            </a:r>
            <a:r>
              <a:rPr lang="en-US" b="1" dirty="0" smtClean="0">
                <a:latin typeface="Times New Roman" pitchFamily="18" charset="0"/>
                <a:cs typeface="Times New Roman" pitchFamily="18" charset="0"/>
              </a:rPr>
              <a:t> Commission</a:t>
            </a:r>
            <a:r>
              <a:rPr lang="en-US" dirty="0" smtClean="0">
                <a:latin typeface="Times New Roman" pitchFamily="18" charset="0"/>
                <a:cs typeface="Times New Roman" pitchFamily="18" charset="0"/>
              </a:rPr>
              <a:t>, a body that was established in early November 1961 by the Food and Agriculture Organization of the United Nations (FAO), was joined by the World Health Organization (WHO) in June 1962.</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The Commission's main goals are:</a:t>
            </a:r>
          </a:p>
          <a:p>
            <a:pPr lvl="1" algn="just"/>
            <a:r>
              <a:rPr lang="en-US" dirty="0" smtClean="0">
                <a:latin typeface="Times New Roman" pitchFamily="18" charset="0"/>
                <a:cs typeface="Times New Roman" pitchFamily="18" charset="0"/>
              </a:rPr>
              <a:t>to protect the health of consumers and </a:t>
            </a:r>
          </a:p>
          <a:p>
            <a:pPr lvl="1" algn="just"/>
            <a:r>
              <a:rPr lang="en-US" dirty="0" smtClean="0">
                <a:latin typeface="Times New Roman" pitchFamily="18" charset="0"/>
                <a:cs typeface="Times New Roman" pitchFamily="18" charset="0"/>
              </a:rPr>
              <a:t>ensure fair practices in the international food trade. </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153400" cy="5714999"/>
          </a:xfrm>
        </p:spPr>
        <p:txBody>
          <a:bodyPr>
            <a:normAutofit fontScale="92500" lnSpcReduction="10000"/>
          </a:bodyPr>
          <a:lstStyle/>
          <a:p>
            <a:pPr algn="just"/>
            <a:r>
              <a:rPr lang="en-US" dirty="0" smtClean="0">
                <a:latin typeface="Times New Roman" pitchFamily="18" charset="0"/>
                <a:cs typeface="Times New Roman" pitchFamily="18" charset="0"/>
              </a:rPr>
              <a:t>The Codex </a:t>
            </a:r>
            <a:r>
              <a:rPr lang="en-US" dirty="0" err="1" smtClean="0">
                <a:latin typeface="Times New Roman" pitchFamily="18" charset="0"/>
                <a:cs typeface="Times New Roman" pitchFamily="18" charset="0"/>
              </a:rPr>
              <a:t>Alimentarius</a:t>
            </a:r>
            <a:r>
              <a:rPr lang="en-US" dirty="0" smtClean="0">
                <a:latin typeface="Times New Roman" pitchFamily="18" charset="0"/>
                <a:cs typeface="Times New Roman" pitchFamily="18" charset="0"/>
              </a:rPr>
              <a:t> is recognized by the World Trade Organization as an international reference point for the resolution of disputes concerning food safety and consumer protection.</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As of 2012, there were 186 members of the Codex </a:t>
            </a:r>
            <a:r>
              <a:rPr lang="en-US" dirty="0" err="1" smtClean="0">
                <a:latin typeface="Times New Roman" pitchFamily="18" charset="0"/>
                <a:cs typeface="Times New Roman" pitchFamily="18" charset="0"/>
              </a:rPr>
              <a:t>Alimentarius</a:t>
            </a:r>
            <a:r>
              <a:rPr lang="en-US" dirty="0" smtClean="0">
                <a:latin typeface="Times New Roman" pitchFamily="18" charset="0"/>
                <a:cs typeface="Times New Roman" pitchFamily="18" charset="0"/>
              </a:rPr>
              <a:t> Commission: 186 member countries and one member organization, the European Union (EU). There were 215 Codex observers: 49 intergovernmental organizations, 150 non-governmental organizations, and 16 United Nations organizations.</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838200"/>
          </a:xfrm>
        </p:spPr>
        <p:txBody>
          <a:bodyPr>
            <a:normAutofit/>
          </a:bodyPr>
          <a:lstStyle/>
          <a:p>
            <a:r>
              <a:rPr lang="en-US" dirty="0" smtClean="0"/>
              <a:t>SCOPE</a:t>
            </a:r>
            <a:endParaRPr lang="en-US" dirty="0"/>
          </a:p>
        </p:txBody>
      </p:sp>
      <p:sp>
        <p:nvSpPr>
          <p:cNvPr id="3" name="Content Placeholder 2"/>
          <p:cNvSpPr>
            <a:spLocks noGrp="1"/>
          </p:cNvSpPr>
          <p:nvPr>
            <p:ph idx="1"/>
          </p:nvPr>
        </p:nvSpPr>
        <p:spPr>
          <a:xfrm>
            <a:off x="0" y="1295400"/>
            <a:ext cx="8763000" cy="5181600"/>
          </a:xfrm>
        </p:spPr>
        <p:txBody>
          <a:bodyPr>
            <a:normAutofit fontScale="85000" lnSpcReduction="20000"/>
          </a:bodyPr>
          <a:lstStyle/>
          <a:p>
            <a:pPr algn="just">
              <a:buNone/>
            </a:pPr>
            <a:r>
              <a:rPr lang="en-US" dirty="0" smtClean="0">
                <a:latin typeface="Times New Roman" pitchFamily="18" charset="0"/>
                <a:cs typeface="Times New Roman" pitchFamily="18" charset="0"/>
              </a:rPr>
              <a:t>The Codex </a:t>
            </a:r>
            <a:r>
              <a:rPr lang="en-US" dirty="0" err="1" smtClean="0">
                <a:latin typeface="Times New Roman" pitchFamily="18" charset="0"/>
                <a:cs typeface="Times New Roman" pitchFamily="18" charset="0"/>
              </a:rPr>
              <a:t>Alimentarius</a:t>
            </a:r>
            <a:r>
              <a:rPr lang="en-US" dirty="0" smtClean="0">
                <a:latin typeface="Times New Roman" pitchFamily="18" charset="0"/>
                <a:cs typeface="Times New Roman" pitchFamily="18" charset="0"/>
              </a:rPr>
              <a:t> covers all foods, whether processed, semi-processed or raw. </a:t>
            </a:r>
          </a:p>
          <a:p>
            <a:pPr algn="just">
              <a:buNone/>
            </a:pPr>
            <a:r>
              <a:rPr lang="en-US" dirty="0" smtClean="0">
                <a:latin typeface="Times New Roman" pitchFamily="18" charset="0"/>
                <a:cs typeface="Times New Roman" pitchFamily="18" charset="0"/>
              </a:rPr>
              <a:t>In addition to standards for specific foods, the Codex </a:t>
            </a:r>
            <a:r>
              <a:rPr lang="en-US" dirty="0" err="1" smtClean="0">
                <a:latin typeface="Times New Roman" pitchFamily="18" charset="0"/>
                <a:cs typeface="Times New Roman" pitchFamily="18" charset="0"/>
              </a:rPr>
              <a:t>Alimentarius</a:t>
            </a:r>
            <a:r>
              <a:rPr lang="en-US" dirty="0" smtClean="0">
                <a:latin typeface="Times New Roman" pitchFamily="18" charset="0"/>
                <a:cs typeface="Times New Roman" pitchFamily="18" charset="0"/>
              </a:rPr>
              <a:t> contains general standards covering matters such as food labeling, food hygiene, food additives and pesticide residues, and procedures for assessing the safety of foods derived from modern biotechnology.</a:t>
            </a:r>
          </a:p>
          <a:p>
            <a:pPr algn="just">
              <a:buNone/>
            </a:pPr>
            <a:r>
              <a:rPr lang="en-US" dirty="0" smtClean="0">
                <a:latin typeface="Times New Roman" pitchFamily="18" charset="0"/>
                <a:cs typeface="Times New Roman" pitchFamily="18" charset="0"/>
              </a:rPr>
              <a:t> It also contains guidelines for the management of official i.e. governmental import and export inspection and certification systems for foods.</a:t>
            </a:r>
          </a:p>
          <a:p>
            <a:pPr algn="just"/>
            <a:r>
              <a:rPr lang="en-US" dirty="0" smtClean="0">
                <a:latin typeface="Times New Roman" pitchFamily="18" charset="0"/>
                <a:cs typeface="Times New Roman" pitchFamily="18" charset="0"/>
              </a:rPr>
              <a:t>The Codex </a:t>
            </a:r>
            <a:r>
              <a:rPr lang="en-US" dirty="0" err="1" smtClean="0">
                <a:latin typeface="Times New Roman" pitchFamily="18" charset="0"/>
                <a:cs typeface="Times New Roman" pitchFamily="18" charset="0"/>
              </a:rPr>
              <a:t>Alimentarius</a:t>
            </a:r>
            <a:r>
              <a:rPr lang="en-US" dirty="0" smtClean="0">
                <a:latin typeface="Times New Roman" pitchFamily="18" charset="0"/>
                <a:cs typeface="Times New Roman" pitchFamily="18" charset="0"/>
              </a:rPr>
              <a:t> is published in the six official languages of the United Nations: Arabic, Chinese, English, French, Spanish and Russian. </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t>General texts</a:t>
            </a:r>
            <a:endParaRPr lang="en-US" dirty="0"/>
          </a:p>
        </p:txBody>
      </p:sp>
      <p:sp>
        <p:nvSpPr>
          <p:cNvPr id="3" name="Content Placeholder 2"/>
          <p:cNvSpPr>
            <a:spLocks noGrp="1"/>
          </p:cNvSpPr>
          <p:nvPr>
            <p:ph idx="1"/>
          </p:nvPr>
        </p:nvSpPr>
        <p:spPr>
          <a:xfrm>
            <a:off x="0" y="990600"/>
            <a:ext cx="8610600" cy="5867400"/>
          </a:xfrm>
        </p:spPr>
        <p:txBody>
          <a:bodyPr>
            <a:normAutofit fontScale="70000" lnSpcReduction="20000"/>
          </a:bodyPr>
          <a:lstStyle/>
          <a:p>
            <a:pPr lvl="0" algn="just"/>
            <a:r>
              <a:rPr lang="en-US" u="sng" dirty="0" smtClean="0">
                <a:latin typeface="Times New Roman" pitchFamily="18" charset="0"/>
                <a:cs typeface="Times New Roman" pitchFamily="18" charset="0"/>
              </a:rPr>
              <a:t>Food </a:t>
            </a:r>
            <a:r>
              <a:rPr lang="en-US" u="sng" dirty="0" err="1" smtClean="0">
                <a:latin typeface="Times New Roman" pitchFamily="18" charset="0"/>
                <a:cs typeface="Times New Roman" pitchFamily="18" charset="0"/>
              </a:rPr>
              <a:t>labelling</a:t>
            </a:r>
            <a:r>
              <a:rPr lang="en-US" dirty="0" smtClean="0">
                <a:latin typeface="Times New Roman" pitchFamily="18" charset="0"/>
                <a:cs typeface="Times New Roman" pitchFamily="18" charset="0"/>
              </a:rPr>
              <a:t> (general standard, guidelines on </a:t>
            </a:r>
            <a:r>
              <a:rPr lang="en-US" u="sng" dirty="0" smtClean="0">
                <a:latin typeface="Times New Roman" pitchFamily="18" charset="0"/>
                <a:cs typeface="Times New Roman" pitchFamily="18" charset="0"/>
              </a:rPr>
              <a:t>nutrition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labelling</a:t>
            </a:r>
            <a:r>
              <a:rPr lang="en-US" dirty="0" smtClean="0">
                <a:latin typeface="Times New Roman" pitchFamily="18" charset="0"/>
                <a:cs typeface="Times New Roman" pitchFamily="18" charset="0"/>
              </a:rPr>
              <a:t>, guidelines on </a:t>
            </a:r>
            <a:r>
              <a:rPr lang="en-US" dirty="0" err="1" smtClean="0">
                <a:latin typeface="Times New Roman" pitchFamily="18" charset="0"/>
                <a:cs typeface="Times New Roman" pitchFamily="18" charset="0"/>
              </a:rPr>
              <a:t>labelling</a:t>
            </a:r>
            <a:r>
              <a:rPr lang="en-US" dirty="0" smtClean="0">
                <a:latin typeface="Times New Roman" pitchFamily="18" charset="0"/>
                <a:cs typeface="Times New Roman" pitchFamily="18" charset="0"/>
              </a:rPr>
              <a:t> claims).</a:t>
            </a:r>
          </a:p>
          <a:p>
            <a:pPr lvl="0" algn="just"/>
            <a:endParaRPr lang="en-US" dirty="0" smtClean="0">
              <a:latin typeface="Times New Roman" pitchFamily="18" charset="0"/>
              <a:cs typeface="Times New Roman" pitchFamily="18" charset="0"/>
            </a:endParaRPr>
          </a:p>
          <a:p>
            <a:pPr lvl="0" algn="just"/>
            <a:r>
              <a:rPr lang="en-US" u="sng" dirty="0" smtClean="0">
                <a:latin typeface="Times New Roman" pitchFamily="18" charset="0"/>
                <a:cs typeface="Times New Roman" pitchFamily="18" charset="0"/>
              </a:rPr>
              <a:t>Food additives</a:t>
            </a:r>
            <a:r>
              <a:rPr lang="en-US" dirty="0" smtClean="0">
                <a:latin typeface="Times New Roman" pitchFamily="18" charset="0"/>
                <a:cs typeface="Times New Roman" pitchFamily="18" charset="0"/>
              </a:rPr>
              <a:t> (general standard including authorized uses, specifications for food grade chemicals)</a:t>
            </a:r>
          </a:p>
          <a:p>
            <a:pPr lvl="0" algn="just"/>
            <a:r>
              <a:rPr lang="en-US" u="sng" dirty="0" smtClean="0">
                <a:latin typeface="Times New Roman" pitchFamily="18" charset="0"/>
                <a:cs typeface="Times New Roman" pitchFamily="18" charset="0"/>
              </a:rPr>
              <a:t>Contaminants</a:t>
            </a:r>
            <a:r>
              <a:rPr lang="en-US" dirty="0" smtClean="0">
                <a:latin typeface="Times New Roman" pitchFamily="18" charset="0"/>
                <a:cs typeface="Times New Roman" pitchFamily="18" charset="0"/>
              </a:rPr>
              <a:t> in foods (general standard, tolerances for specific contaminants including </a:t>
            </a:r>
            <a:r>
              <a:rPr lang="en-US" u="sng" dirty="0" err="1" smtClean="0">
                <a:latin typeface="Times New Roman" pitchFamily="18" charset="0"/>
                <a:cs typeface="Times New Roman" pitchFamily="18" charset="0"/>
              </a:rPr>
              <a:t>radionuclides</a:t>
            </a:r>
            <a:r>
              <a:rPr lang="en-US" u="sng"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u="sng" dirty="0" err="1" smtClean="0">
                <a:latin typeface="Times New Roman" pitchFamily="18" charset="0"/>
                <a:cs typeface="Times New Roman" pitchFamily="18" charset="0"/>
              </a:rPr>
              <a:t>aflatoxins</a:t>
            </a:r>
            <a:r>
              <a:rPr lang="en-US" dirty="0" smtClean="0">
                <a:latin typeface="Times New Roman" pitchFamily="18" charset="0"/>
                <a:cs typeface="Times New Roman" pitchFamily="18" charset="0"/>
              </a:rPr>
              <a:t> and other </a:t>
            </a:r>
            <a:r>
              <a:rPr lang="en-US" u="sng" dirty="0" err="1" smtClean="0">
                <a:latin typeface="Times New Roman" pitchFamily="18" charset="0"/>
                <a:cs typeface="Times New Roman" pitchFamily="18" charset="0"/>
              </a:rPr>
              <a:t>mycotoxins</a:t>
            </a:r>
            <a:r>
              <a:rPr lang="en-US" u="sng"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lvl="0" algn="just"/>
            <a:r>
              <a:rPr lang="en-US" u="sng" dirty="0" smtClean="0">
                <a:latin typeface="Times New Roman" pitchFamily="18" charset="0"/>
                <a:cs typeface="Times New Roman" pitchFamily="18" charset="0"/>
              </a:rPr>
              <a:t>Pesticide</a:t>
            </a:r>
            <a:r>
              <a:rPr lang="en-US" dirty="0" smtClean="0">
                <a:latin typeface="Times New Roman" pitchFamily="18" charset="0"/>
                <a:cs typeface="Times New Roman" pitchFamily="18" charset="0"/>
              </a:rPr>
              <a:t> and veterinary chemical residues in foods (maximum residue limits)</a:t>
            </a:r>
          </a:p>
          <a:p>
            <a:pPr lvl="0" algn="just"/>
            <a:r>
              <a:rPr lang="en-US" u="sng" dirty="0" smtClean="0">
                <a:latin typeface="Times New Roman" pitchFamily="18" charset="0"/>
                <a:cs typeface="Times New Roman" pitchFamily="18" charset="0"/>
              </a:rPr>
              <a:t>Risk assessment</a:t>
            </a:r>
            <a:r>
              <a:rPr lang="en-US" dirty="0" smtClean="0">
                <a:latin typeface="Times New Roman" pitchFamily="18" charset="0"/>
                <a:cs typeface="Times New Roman" pitchFamily="18" charset="0"/>
              </a:rPr>
              <a:t> procedures for determining the safety of foods derived from biotechnology (</a:t>
            </a:r>
            <a:r>
              <a:rPr lang="en-US" u="sng" dirty="0" smtClean="0">
                <a:latin typeface="Times New Roman" pitchFamily="18" charset="0"/>
                <a:cs typeface="Times New Roman" pitchFamily="18" charset="0"/>
              </a:rPr>
              <a:t>DNA</a:t>
            </a:r>
            <a:r>
              <a:rPr lang="en-US" dirty="0" smtClean="0">
                <a:latin typeface="Times New Roman" pitchFamily="18" charset="0"/>
                <a:cs typeface="Times New Roman" pitchFamily="18" charset="0"/>
              </a:rPr>
              <a:t>-modified plants, DNA-modified </a:t>
            </a:r>
            <a:r>
              <a:rPr lang="en-US" u="sng" dirty="0" smtClean="0">
                <a:latin typeface="Times New Roman" pitchFamily="18" charset="0"/>
                <a:cs typeface="Times New Roman" pitchFamily="18" charset="0"/>
              </a:rPr>
              <a:t>micro-organisms, </a:t>
            </a: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allergens</a:t>
            </a:r>
            <a:r>
              <a:rPr lang="en-US" dirty="0" smtClean="0">
                <a:latin typeface="Times New Roman" pitchFamily="18" charset="0"/>
                <a:cs typeface="Times New Roman" pitchFamily="18" charset="0"/>
              </a:rPr>
              <a:t>)</a:t>
            </a:r>
          </a:p>
          <a:p>
            <a:pPr lvl="0" algn="just"/>
            <a:r>
              <a:rPr lang="en-US" dirty="0" smtClean="0">
                <a:latin typeface="Times New Roman" pitchFamily="18" charset="0"/>
                <a:cs typeface="Times New Roman" pitchFamily="18" charset="0"/>
              </a:rPr>
              <a:t>Food </a:t>
            </a:r>
            <a:r>
              <a:rPr lang="en-US" u="sng" dirty="0" smtClean="0">
                <a:latin typeface="Times New Roman" pitchFamily="18" charset="0"/>
                <a:cs typeface="Times New Roman" pitchFamily="18" charset="0"/>
              </a:rPr>
              <a:t>hygiene</a:t>
            </a:r>
            <a:r>
              <a:rPr lang="en-US" dirty="0" smtClean="0">
                <a:latin typeface="Times New Roman" pitchFamily="18" charset="0"/>
                <a:cs typeface="Times New Roman" pitchFamily="18" charset="0"/>
              </a:rPr>
              <a:t> (general principles, codes of hygienic practice in specific industries or food handling establishments, guidelines for the use of the Hazard Analysis and Critical Control Point or “</a:t>
            </a:r>
            <a:r>
              <a:rPr lang="en-US" u="sng" dirty="0" smtClean="0">
                <a:latin typeface="Times New Roman" pitchFamily="18" charset="0"/>
                <a:cs typeface="Times New Roman" pitchFamily="18" charset="0"/>
              </a:rPr>
              <a:t>HACCP</a:t>
            </a:r>
            <a:r>
              <a:rPr lang="en-US" dirty="0" smtClean="0">
                <a:latin typeface="Times New Roman" pitchFamily="18" charset="0"/>
                <a:cs typeface="Times New Roman" pitchFamily="18" charset="0"/>
              </a:rPr>
              <a:t>” system)</a:t>
            </a:r>
          </a:p>
          <a:p>
            <a:pPr lvl="0" algn="just"/>
            <a:r>
              <a:rPr lang="en-US" dirty="0" smtClean="0">
                <a:latin typeface="Times New Roman" pitchFamily="18" charset="0"/>
                <a:cs typeface="Times New Roman" pitchFamily="18" charset="0"/>
              </a:rPr>
              <a:t>Methods of analysis and sampling</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Specific standards</a:t>
            </a:r>
            <a:endParaRPr lang="en-US" dirty="0"/>
          </a:p>
        </p:txBody>
      </p:sp>
      <p:sp>
        <p:nvSpPr>
          <p:cNvPr id="3" name="Content Placeholder 2"/>
          <p:cNvSpPr>
            <a:spLocks noGrp="1"/>
          </p:cNvSpPr>
          <p:nvPr>
            <p:ph idx="1"/>
          </p:nvPr>
        </p:nvSpPr>
        <p:spPr>
          <a:xfrm>
            <a:off x="304800" y="1676400"/>
            <a:ext cx="8458200" cy="4343399"/>
          </a:xfrm>
        </p:spPr>
        <p:txBody>
          <a:bodyPr>
            <a:normAutofit fontScale="77500" lnSpcReduction="20000"/>
          </a:bodyPr>
          <a:lstStyle/>
          <a:p>
            <a:pPr lvl="0"/>
            <a:r>
              <a:rPr lang="en-US" dirty="0" smtClean="0"/>
              <a:t>Meat products (fresh, frozen, processed meats and poultry)</a:t>
            </a:r>
          </a:p>
          <a:p>
            <a:pPr lvl="0"/>
            <a:r>
              <a:rPr lang="en-US" dirty="0" smtClean="0"/>
              <a:t>Fish and fishery products (marine, fresh water and aquaculture)</a:t>
            </a:r>
          </a:p>
          <a:p>
            <a:pPr lvl="0"/>
            <a:r>
              <a:rPr lang="en-US" dirty="0" smtClean="0"/>
              <a:t>Milk and milk products</a:t>
            </a:r>
          </a:p>
          <a:p>
            <a:pPr lvl="0"/>
            <a:r>
              <a:rPr lang="en-US" dirty="0" smtClean="0"/>
              <a:t>Foods for special dietary uses (including infant formula and baby foods).</a:t>
            </a:r>
          </a:p>
          <a:p>
            <a:pPr lvl="0"/>
            <a:r>
              <a:rPr lang="en-US" dirty="0" smtClean="0"/>
              <a:t>Fresh and processed vegetables, fruits, and fruit juices</a:t>
            </a:r>
          </a:p>
          <a:p>
            <a:pPr lvl="0"/>
            <a:r>
              <a:rPr lang="en-US" dirty="0" smtClean="0"/>
              <a:t>Cereals and derived products, dried legumes</a:t>
            </a:r>
          </a:p>
          <a:p>
            <a:pPr lvl="0"/>
            <a:r>
              <a:rPr lang="en-US" dirty="0" smtClean="0"/>
              <a:t>Fats, oils and derived products such as margarine</a:t>
            </a:r>
          </a:p>
          <a:p>
            <a:pPr lvl="0"/>
            <a:r>
              <a:rPr lang="en-US" dirty="0" smtClean="0"/>
              <a:t>Miscellaneous food products (chocolate, sugar, honey, mineral water)</a:t>
            </a:r>
          </a:p>
          <a:p>
            <a:endParaRPr lang="en-US" dirty="0"/>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solidFill>
                  <a:srgbClr val="00B0F0"/>
                </a:solidFill>
              </a:rPr>
              <a:t>THE WTO AGREEMENT ON THE APPLICATION OF SANITARY AND PHYTOSANITARY MEASURES (SPS AGREEMENT)</a:t>
            </a:r>
            <a:r>
              <a:rPr lang="en-US" sz="2400" b="1" dirty="0" smtClean="0"/>
              <a:t/>
            </a:r>
            <a:br>
              <a:rPr lang="en-US" sz="2400" b="1" dirty="0" smtClean="0"/>
            </a:br>
            <a:endParaRPr lang="en-US" sz="2400" dirty="0"/>
          </a:p>
        </p:txBody>
      </p:sp>
      <p:sp>
        <p:nvSpPr>
          <p:cNvPr id="3" name="Content Placeholder 2"/>
          <p:cNvSpPr>
            <a:spLocks noGrp="1"/>
          </p:cNvSpPr>
          <p:nvPr>
            <p:ph idx="1"/>
          </p:nvPr>
        </p:nvSpPr>
        <p:spPr>
          <a:xfrm>
            <a:off x="0" y="1295400"/>
            <a:ext cx="8610600" cy="5105400"/>
          </a:xfrm>
        </p:spPr>
        <p:txBody>
          <a:bodyPr>
            <a:normAutofit fontScale="92500" lnSpcReduction="20000"/>
          </a:bodyPr>
          <a:lstStyle/>
          <a:p>
            <a:pPr algn="just"/>
            <a:r>
              <a:rPr lang="en-US" dirty="0" smtClean="0">
                <a:latin typeface="Times New Roman" pitchFamily="18" charset="0"/>
                <a:cs typeface="Times New Roman" pitchFamily="18" charset="0"/>
              </a:rPr>
              <a:t>The Agreement on the Application of Sanitary and </a:t>
            </a:r>
            <a:r>
              <a:rPr lang="en-US" dirty="0" err="1" smtClean="0">
                <a:latin typeface="Times New Roman" pitchFamily="18" charset="0"/>
                <a:cs typeface="Times New Roman" pitchFamily="18" charset="0"/>
              </a:rPr>
              <a:t>Phytosanitary</a:t>
            </a:r>
            <a:r>
              <a:rPr lang="en-US" dirty="0" smtClean="0">
                <a:latin typeface="Times New Roman" pitchFamily="18" charset="0"/>
                <a:cs typeface="Times New Roman" pitchFamily="18" charset="0"/>
              </a:rPr>
              <a:t> Measures sets out the basic rules for food safety and animal and plant health standards. </a:t>
            </a:r>
          </a:p>
          <a:p>
            <a:pPr algn="just"/>
            <a:r>
              <a:rPr lang="en-US" dirty="0" smtClean="0">
                <a:latin typeface="Times New Roman" pitchFamily="18" charset="0"/>
                <a:cs typeface="Times New Roman" pitchFamily="18" charset="0"/>
              </a:rPr>
              <a:t>It allows countries to set their own standards. </a:t>
            </a:r>
          </a:p>
          <a:p>
            <a:pPr algn="just"/>
            <a:r>
              <a:rPr lang="en-US" dirty="0" smtClean="0">
                <a:latin typeface="Times New Roman" pitchFamily="18" charset="0"/>
                <a:cs typeface="Times New Roman" pitchFamily="18" charset="0"/>
              </a:rPr>
              <a:t>But they should not arbitrarily or unjustifiably discriminate between countries where identical or similar conditions prevail. </a:t>
            </a:r>
          </a:p>
          <a:p>
            <a:pPr algn="just"/>
            <a:r>
              <a:rPr lang="en-US" dirty="0" smtClean="0">
                <a:latin typeface="Times New Roman" pitchFamily="18" charset="0"/>
                <a:cs typeface="Times New Roman" pitchFamily="18" charset="0"/>
              </a:rPr>
              <a:t>Member countries are encouraged to use international standards, guidelines and recommendations where they exist</a:t>
            </a:r>
          </a:p>
          <a:p>
            <a:pPr algn="just"/>
            <a:r>
              <a:rPr lang="en-US" dirty="0" smtClean="0">
                <a:latin typeface="Times New Roman" pitchFamily="18" charset="0"/>
                <a:cs typeface="Times New Roman" pitchFamily="18" charset="0"/>
              </a:rPr>
              <a:t>They can also set higher standards based on appropriate assessment of risks </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a:off x="6248400" y="6492875"/>
            <a:ext cx="2895600" cy="365125"/>
          </a:xfrm>
        </p:spPr>
        <p:txBody>
          <a:bodyPr/>
          <a:lstStyle/>
          <a:p>
            <a:r>
              <a:rPr lang="en-US" sz="1600" dirty="0" smtClean="0"/>
              <a:t>Dr </a:t>
            </a:r>
            <a:r>
              <a:rPr lang="en-US" sz="1600" dirty="0" err="1" smtClean="0"/>
              <a:t>Anupama</a:t>
            </a:r>
            <a:r>
              <a:rPr lang="en-US" sz="1600" dirty="0" smtClean="0"/>
              <a:t>, SJC</a:t>
            </a:r>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832</Words>
  <Application>Microsoft Office PowerPoint</Application>
  <PresentationFormat>On-screen Show (4:3)</PresentationFormat>
  <Paragraphs>178</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Food adulteration acts PART III</vt:lpstr>
      <vt:lpstr>The Food and Drug Administration (FDA or USFDA)</vt:lpstr>
      <vt:lpstr>Slide 3</vt:lpstr>
      <vt:lpstr>CODEX ALIMENTARIUS</vt:lpstr>
      <vt:lpstr>Slide 5</vt:lpstr>
      <vt:lpstr>SCOPE</vt:lpstr>
      <vt:lpstr>General texts</vt:lpstr>
      <vt:lpstr>Specific standards</vt:lpstr>
      <vt:lpstr>THE WTO AGREEMENT ON THE APPLICATION OF SANITARY AND PHYTOSANITARY MEASURES (SPS AGREEMENT) </vt:lpstr>
      <vt:lpstr>Key Features   </vt:lpstr>
      <vt:lpstr>Articles of WTO</vt:lpstr>
      <vt:lpstr>Slide 12</vt:lpstr>
      <vt:lpstr>Slide 13</vt:lpstr>
      <vt:lpstr>Slide 14</vt:lpstr>
      <vt:lpstr>TECHNICAL BARRIERS TO TRADE TBTs</vt:lpstr>
      <vt:lpstr>Slide 16</vt:lpstr>
      <vt:lpstr>Slide 17</vt:lpstr>
      <vt:lpstr>Standards of identity for food </vt:lpstr>
      <vt:lpstr>Slide 19</vt:lpstr>
      <vt:lpstr>Slide 20</vt:lpstr>
      <vt:lpstr>STANDARD OF FILL</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adulteration acts PART III</dc:title>
  <dc:creator>win7</dc:creator>
  <cp:lastModifiedBy>win7</cp:lastModifiedBy>
  <cp:revision>17</cp:revision>
  <dcterms:created xsi:type="dcterms:W3CDTF">2020-04-26T16:18:41Z</dcterms:created>
  <dcterms:modified xsi:type="dcterms:W3CDTF">2020-05-04T02:47:42Z</dcterms:modified>
</cp:coreProperties>
</file>