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60" r:id="rId4"/>
    <p:sldId id="262" r:id="rId5"/>
    <p:sldId id="264" r:id="rId6"/>
    <p:sldId id="266" r:id="rId7"/>
    <p:sldId id="268" r:id="rId8"/>
    <p:sldId id="269" r:id="rId9"/>
    <p:sldId id="270" r:id="rId10"/>
    <p:sldId id="271" r:id="rId11"/>
    <p:sldId id="272" r:id="rId12"/>
    <p:sldId id="273" r:id="rId13"/>
    <p:sldId id="274" r:id="rId14"/>
    <p:sldId id="275" r:id="rId15"/>
    <p:sldId id="276" r:id="rId16"/>
    <p:sldId id="28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BE98C6-7C9C-4607-987B-0D93518E68F4}" type="datetimeFigureOut">
              <a:rPr lang="en-US" smtClean="0"/>
              <a:pPr/>
              <a:t>4/26/2020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7C995D-C59C-4711-95D4-82D01C63857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345EBA-B886-44A6-BBCE-1734E871B7BD}"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D5D869-DEA2-4779-A698-955FB9930A6A}"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D5D869-DEA2-4779-A698-955FB9930A6A}"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D5D869-DEA2-4779-A698-955FB9930A6A}"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D5D869-DEA2-4779-A698-955FB9930A6A}"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D5D869-DEA2-4779-A698-955FB9930A6A}"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D5D869-DEA2-4779-A698-955FB9930A6A}"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D5D869-DEA2-4779-A698-955FB9930A6A}" type="datetimeFigureOut">
              <a:rPr lang="en-US" smtClean="0"/>
              <a:pPr/>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D5D869-DEA2-4779-A698-955FB9930A6A}" type="datetimeFigureOut">
              <a:rPr lang="en-US" smtClean="0"/>
              <a:pPr/>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D5D869-DEA2-4779-A698-955FB9930A6A}" type="datetimeFigureOut">
              <a:rPr lang="en-US" smtClean="0"/>
              <a:pPr/>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D5D869-DEA2-4779-A698-955FB9930A6A}"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D5D869-DEA2-4779-A698-955FB9930A6A}"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59AD45-612C-4784-909C-8CB7DC53F25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D5D869-DEA2-4779-A698-955FB9930A6A}" type="datetimeFigureOut">
              <a:rPr lang="en-US" smtClean="0"/>
              <a:pPr/>
              <a:t>4/26/2020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9AD45-612C-4784-909C-8CB7DC53F25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8839200" cy="1470025"/>
          </a:xfrm>
        </p:spPr>
        <p:txBody>
          <a:bodyPr>
            <a:normAutofit/>
          </a:bodyPr>
          <a:lstStyle/>
          <a:p>
            <a:r>
              <a:rPr lang="en-US" dirty="0" smtClean="0">
                <a:solidFill>
                  <a:srgbClr val="00B050"/>
                </a:solidFill>
                <a:latin typeface="Algerian" pitchFamily="82" charset="0"/>
              </a:rPr>
              <a:t>Food adulteration acts</a:t>
            </a:r>
            <a:br>
              <a:rPr lang="en-US" dirty="0" smtClean="0">
                <a:solidFill>
                  <a:srgbClr val="00B050"/>
                </a:solidFill>
                <a:latin typeface="Algerian" pitchFamily="82" charset="0"/>
              </a:rPr>
            </a:br>
            <a:r>
              <a:rPr lang="en-US" dirty="0" smtClean="0">
                <a:solidFill>
                  <a:srgbClr val="00B050"/>
                </a:solidFill>
                <a:latin typeface="Algerian" pitchFamily="82" charset="0"/>
              </a:rPr>
              <a:t>PART II</a:t>
            </a:r>
            <a:endParaRPr lang="en-US" dirty="0"/>
          </a:p>
        </p:txBody>
      </p:sp>
      <p:sp>
        <p:nvSpPr>
          <p:cNvPr id="3" name="Subtitle 2"/>
          <p:cNvSpPr>
            <a:spLocks noGrp="1"/>
          </p:cNvSpPr>
          <p:nvPr>
            <p:ph type="subTitle" idx="1"/>
          </p:nvPr>
        </p:nvSpPr>
        <p:spPr>
          <a:xfrm>
            <a:off x="2133600" y="3886200"/>
            <a:ext cx="6477000" cy="1752600"/>
          </a:xfrm>
        </p:spPr>
        <p:txBody>
          <a:bodyPr>
            <a:normAutofit fontScale="55000" lnSpcReduction="20000"/>
          </a:bodyPr>
          <a:lstStyle/>
          <a:p>
            <a:pPr algn="r"/>
            <a:r>
              <a:rPr lang="en-US" sz="4500" dirty="0" smtClean="0">
                <a:solidFill>
                  <a:srgbClr val="C00000"/>
                </a:solidFill>
                <a:latin typeface="Arial" pitchFamily="34" charset="0"/>
                <a:cs typeface="Arial" pitchFamily="34" charset="0"/>
              </a:rPr>
              <a:t>Mary </a:t>
            </a:r>
            <a:r>
              <a:rPr lang="en-US" sz="4500" dirty="0" err="1" smtClean="0">
                <a:solidFill>
                  <a:srgbClr val="C00000"/>
                </a:solidFill>
                <a:latin typeface="Arial" pitchFamily="34" charset="0"/>
                <a:cs typeface="Arial" pitchFamily="34" charset="0"/>
              </a:rPr>
              <a:t>Anupama</a:t>
            </a:r>
            <a:r>
              <a:rPr lang="en-US" sz="4500" dirty="0" smtClean="0">
                <a:solidFill>
                  <a:srgbClr val="C00000"/>
                </a:solidFill>
                <a:latin typeface="Arial" pitchFamily="34" charset="0"/>
                <a:cs typeface="Arial" pitchFamily="34" charset="0"/>
              </a:rPr>
              <a:t> </a:t>
            </a:r>
            <a:r>
              <a:rPr lang="en-US" sz="4500" dirty="0" err="1" smtClean="0">
                <a:solidFill>
                  <a:srgbClr val="C00000"/>
                </a:solidFill>
                <a:latin typeface="Arial" pitchFamily="34" charset="0"/>
                <a:cs typeface="Arial" pitchFamily="34" charset="0"/>
              </a:rPr>
              <a:t>Palukurty</a:t>
            </a:r>
            <a:endParaRPr lang="en-US" sz="4500" dirty="0" smtClean="0">
              <a:solidFill>
                <a:srgbClr val="C00000"/>
              </a:solidFill>
              <a:latin typeface="Arial" pitchFamily="34" charset="0"/>
              <a:cs typeface="Arial" pitchFamily="34" charset="0"/>
            </a:endParaRPr>
          </a:p>
          <a:p>
            <a:pPr algn="r"/>
            <a:endParaRPr lang="en-US" sz="1200"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Assistant Professor, </a:t>
            </a:r>
          </a:p>
          <a:p>
            <a:pPr algn="r"/>
            <a:r>
              <a:rPr lang="en-US" i="1" dirty="0" smtClean="0">
                <a:solidFill>
                  <a:srgbClr val="C00000"/>
                </a:solidFill>
                <a:latin typeface="Arial" pitchFamily="34" charset="0"/>
                <a:cs typeface="Arial" pitchFamily="34" charset="0"/>
              </a:rPr>
              <a:t>Dept. of Biochemistry, </a:t>
            </a:r>
          </a:p>
          <a:p>
            <a:pPr algn="r"/>
            <a:r>
              <a:rPr lang="en-US" i="1" dirty="0" err="1" smtClean="0">
                <a:solidFill>
                  <a:srgbClr val="C00000"/>
                </a:solidFill>
                <a:latin typeface="Arial" pitchFamily="34" charset="0"/>
                <a:cs typeface="Arial" pitchFamily="34" charset="0"/>
              </a:rPr>
              <a:t>St.Joseph’s</a:t>
            </a:r>
            <a:r>
              <a:rPr lang="en-US" i="1" dirty="0" smtClean="0">
                <a:solidFill>
                  <a:srgbClr val="C00000"/>
                </a:solidFill>
                <a:latin typeface="Arial" pitchFamily="34" charset="0"/>
                <a:cs typeface="Arial" pitchFamily="34" charset="0"/>
              </a:rPr>
              <a:t> College for Women (A),</a:t>
            </a:r>
            <a:endParaRPr lang="en-US"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Visakhapatnam</a:t>
            </a:r>
            <a:endParaRPr lang="en-US" dirty="0" smtClean="0">
              <a:solidFill>
                <a:srgbClr val="C00000"/>
              </a:solidFill>
              <a:latin typeface="Arial" pitchFamily="34" charset="0"/>
              <a:cs typeface="Arial" pitchFamily="34" charset="0"/>
            </a:endParaRPr>
          </a:p>
          <a:p>
            <a:endParaRPr lang="en-US" dirty="0"/>
          </a:p>
        </p:txBody>
      </p:sp>
      <p:pic>
        <p:nvPicPr>
          <p:cNvPr id="4" name="Picture 2"/>
          <p:cNvPicPr>
            <a:picLocks noChangeAspect="1" noChangeArrowheads="1"/>
          </p:cNvPicPr>
          <p:nvPr/>
        </p:nvPicPr>
        <p:blipFill>
          <a:blip r:embed="rId3"/>
          <a:srcRect/>
          <a:stretch>
            <a:fillRect/>
          </a:stretch>
        </p:blipFill>
        <p:spPr bwMode="auto">
          <a:xfrm>
            <a:off x="3733800" y="1755913"/>
            <a:ext cx="1752600" cy="1790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228600" y="3886200"/>
            <a:ext cx="4267200" cy="2001430"/>
          </a:xfrm>
          <a:prstGeom prst="rect">
            <a:avLst/>
          </a:prstGeom>
          <a:noFill/>
          <a:ln w="9525">
            <a:noFill/>
            <a:miter lim="800000"/>
            <a:headEnd/>
            <a:tailEnd/>
          </a:ln>
          <a:effectLst/>
        </p:spPr>
      </p:pic>
      <p:sp>
        <p:nvSpPr>
          <p:cNvPr id="6" name="Footer Placeholder 5"/>
          <p:cNvSpPr>
            <a:spLocks noGrp="1"/>
          </p:cNvSpPr>
          <p:nvPr>
            <p:ph type="ftr" sz="quarter" idx="11"/>
          </p:nvPr>
        </p:nvSpPr>
        <p:spPr>
          <a:xfrm>
            <a:off x="6248400" y="6492875"/>
            <a:ext cx="2895600" cy="365125"/>
          </a:xfrm>
        </p:spPr>
        <p:txBody>
          <a:bodyPr/>
          <a:lstStyle/>
          <a:p>
            <a:r>
              <a:rPr lang="en-US" dirty="0" smtClean="0"/>
              <a:t>Dr </a:t>
            </a:r>
            <a:r>
              <a:rPr lang="en-US" dirty="0" err="1" smtClean="0"/>
              <a:t>Anupama</a:t>
            </a:r>
            <a:r>
              <a:rPr lang="en-US" dirty="0" smtClean="0"/>
              <a:t>, SJC</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457200" y="1981200"/>
            <a:ext cx="8305800" cy="4038599"/>
          </a:xfrm>
        </p:spPr>
        <p:txBody>
          <a:bodyPr>
            <a:normAutofit/>
          </a:bodyPr>
          <a:lstStyle/>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1026" name="Picture 2"/>
          <p:cNvPicPr>
            <a:picLocks noChangeAspect="1" noChangeArrowheads="1"/>
          </p:cNvPicPr>
          <p:nvPr/>
        </p:nvPicPr>
        <p:blipFill>
          <a:blip r:embed="rId2"/>
          <a:srcRect/>
          <a:stretch>
            <a:fillRect/>
          </a:stretch>
        </p:blipFill>
        <p:spPr bwMode="auto">
          <a:xfrm>
            <a:off x="380999" y="304800"/>
            <a:ext cx="8813587" cy="617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304800" y="1981200"/>
            <a:ext cx="8305800" cy="4038599"/>
          </a:xfrm>
        </p:spPr>
        <p:txBody>
          <a:bodyPr>
            <a:normAutofit/>
          </a:bodyPr>
          <a:lstStyle/>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050" name="Picture 2"/>
          <p:cNvPicPr>
            <a:picLocks noChangeAspect="1" noChangeArrowheads="1"/>
          </p:cNvPicPr>
          <p:nvPr/>
        </p:nvPicPr>
        <p:blipFill>
          <a:blip r:embed="rId2"/>
          <a:srcRect/>
          <a:stretch>
            <a:fillRect/>
          </a:stretch>
        </p:blipFill>
        <p:spPr bwMode="auto">
          <a:xfrm>
            <a:off x="533400" y="838200"/>
            <a:ext cx="8229600"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839200" cy="5943600"/>
          </a:xfrm>
        </p:spPr>
        <p:txBody>
          <a:bodyPr>
            <a:normAutofit fontScale="77500" lnSpcReduction="20000"/>
          </a:bodyPr>
          <a:lstStyle/>
          <a:p>
            <a:pPr algn="just"/>
            <a:r>
              <a:rPr lang="en-US" b="1" u="sng" dirty="0"/>
              <a:t>Section 16A: Summary Trials: </a:t>
            </a:r>
            <a:r>
              <a:rPr lang="en-US" dirty="0"/>
              <a:t>This section provides summary trials by Judicial Magistrates of 1</a:t>
            </a:r>
            <a:r>
              <a:rPr lang="en-US" baseline="30000" dirty="0"/>
              <a:t>st </a:t>
            </a:r>
            <a:r>
              <a:rPr lang="en-US" dirty="0"/>
              <a:t>class or Metropolitan Magistrate who can pass maximum imprisonment of 1 year</a:t>
            </a:r>
            <a:r>
              <a:rPr lang="en-US" dirty="0" smtClean="0"/>
              <a:t>.</a:t>
            </a:r>
          </a:p>
          <a:p>
            <a:pPr algn="just"/>
            <a:endParaRPr lang="en-US" dirty="0"/>
          </a:p>
          <a:p>
            <a:pPr algn="just"/>
            <a:r>
              <a:rPr lang="en-US" b="1" u="sng" dirty="0"/>
              <a:t>Section 17: Nomination by Company</a:t>
            </a:r>
            <a:r>
              <a:rPr lang="en-US" dirty="0"/>
              <a:t>: As per this section, the companies can nominate a person responsible for the business of the company and inform Local Health Authority of such nominations with the written consent of the nominee</a:t>
            </a:r>
            <a:r>
              <a:rPr lang="en-US" dirty="0" smtClean="0"/>
              <a:t>.</a:t>
            </a:r>
          </a:p>
          <a:p>
            <a:pPr algn="just"/>
            <a:endParaRPr lang="en-US" dirty="0"/>
          </a:p>
          <a:p>
            <a:pPr algn="just"/>
            <a:r>
              <a:rPr lang="en-US" b="1" u="sng" dirty="0"/>
              <a:t>Section 18: Forfeiture: </a:t>
            </a:r>
            <a:r>
              <a:rPr lang="en-US" dirty="0"/>
              <a:t>As per this section the articles of food, contravening the law, can be forfeited by the concerned authorities. </a:t>
            </a:r>
            <a:endParaRPr lang="en-US" dirty="0" smtClean="0"/>
          </a:p>
          <a:p>
            <a:pPr algn="just"/>
            <a:endParaRPr lang="en-US" dirty="0"/>
          </a:p>
          <a:p>
            <a:pPr algn="just"/>
            <a:r>
              <a:rPr lang="en-US" b="1" dirty="0"/>
              <a:t>Section 19: </a:t>
            </a:r>
            <a:r>
              <a:rPr lang="en-US" dirty="0"/>
              <a:t>A warranty under section 14 from a licensed vendor stands as a </a:t>
            </a:r>
            <a:r>
              <a:rPr lang="en-US" dirty="0" smtClean="0"/>
              <a:t>defense </a:t>
            </a:r>
            <a:r>
              <a:rPr lang="en-US" dirty="0"/>
              <a:t>in as a case of prosecution, as per section 19. </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610600" cy="6019800"/>
          </a:xfrm>
        </p:spPr>
        <p:txBody>
          <a:bodyPr>
            <a:normAutofit fontScale="70000" lnSpcReduction="20000"/>
          </a:bodyPr>
          <a:lstStyle/>
          <a:p>
            <a:pPr algn="just"/>
            <a:r>
              <a:rPr lang="en-US" b="1" dirty="0"/>
              <a:t>Section 20: Cognizance of offence</a:t>
            </a:r>
            <a:r>
              <a:rPr lang="en-US" dirty="0"/>
              <a:t>: This section stipulates that a prosecution can be launched with the written consent of a person authorized by Central/ State Government except in case of </a:t>
            </a:r>
            <a:r>
              <a:rPr lang="en-US" dirty="0" smtClean="0"/>
              <a:t>warranty. A purchaser can </a:t>
            </a:r>
            <a:r>
              <a:rPr lang="en-US" dirty="0"/>
              <a:t>directly make a complaint to the court with a copy of the report of Public </a:t>
            </a:r>
            <a:r>
              <a:rPr lang="en-US" dirty="0" smtClean="0"/>
              <a:t>Analyst.</a:t>
            </a:r>
          </a:p>
          <a:p>
            <a:pPr algn="just"/>
            <a:endParaRPr lang="en-US" dirty="0"/>
          </a:p>
          <a:p>
            <a:pPr algn="just"/>
            <a:r>
              <a:rPr lang="en-US" b="1" dirty="0"/>
              <a:t>Section 20A: </a:t>
            </a:r>
            <a:r>
              <a:rPr lang="en-US" b="1" dirty="0" err="1"/>
              <a:t>Impleading</a:t>
            </a:r>
            <a:r>
              <a:rPr lang="en-US" b="1" dirty="0"/>
              <a:t> Manufacturer: </a:t>
            </a:r>
            <a:r>
              <a:rPr lang="en-US" dirty="0"/>
              <a:t>As per section 20 A, a manufacturer, distributor or dealer can be </a:t>
            </a:r>
            <a:r>
              <a:rPr lang="en-US" dirty="0" err="1"/>
              <a:t>impleaded</a:t>
            </a:r>
            <a:r>
              <a:rPr lang="en-US" dirty="0"/>
              <a:t> on the evidence adduced before the court if such person is also connected with the commission of the offence . </a:t>
            </a:r>
            <a:endParaRPr lang="en-US" dirty="0" smtClean="0"/>
          </a:p>
          <a:p>
            <a:pPr algn="just"/>
            <a:endParaRPr lang="en-US" dirty="0"/>
          </a:p>
          <a:p>
            <a:pPr algn="just"/>
            <a:r>
              <a:rPr lang="en-US" b="1" dirty="0"/>
              <a:t>Section 21: Power of Magistrate </a:t>
            </a:r>
            <a:r>
              <a:rPr lang="en-US" dirty="0"/>
              <a:t>: The section 21 clearly stipulates that only the 1</a:t>
            </a:r>
            <a:r>
              <a:rPr lang="en-US" baseline="30000" dirty="0"/>
              <a:t>st </a:t>
            </a:r>
            <a:r>
              <a:rPr lang="en-US" dirty="0"/>
              <a:t>class Magistrate or Metropolitan Magistrate can pass any sentence under this Act except life imprisonment or more than 6 years imprisonment. </a:t>
            </a:r>
            <a:endParaRPr lang="en-US" dirty="0" smtClean="0"/>
          </a:p>
          <a:p>
            <a:pPr algn="just"/>
            <a:endParaRPr lang="en-US" dirty="0"/>
          </a:p>
          <a:p>
            <a:pPr algn="just"/>
            <a:r>
              <a:rPr lang="en-US" b="1" dirty="0"/>
              <a:t>Section 22: Protection to Government Officers </a:t>
            </a:r>
            <a:r>
              <a:rPr lang="en-US" dirty="0"/>
              <a:t>i</a:t>
            </a:r>
            <a:r>
              <a:rPr lang="en-US" b="1" dirty="0"/>
              <a:t>f action is taken in good faith: </a:t>
            </a:r>
            <a:r>
              <a:rPr lang="en-US" dirty="0"/>
              <a:t>As per this section, legal proceedings cant not be initiated against government officers , if the action is taken in food faith</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77000"/>
          </a:xfrm>
        </p:spPr>
        <p:txBody>
          <a:bodyPr>
            <a:normAutofit lnSpcReduction="10000"/>
          </a:bodyPr>
          <a:lstStyle/>
          <a:p>
            <a:pPr algn="just">
              <a:buNone/>
            </a:pPr>
            <a:r>
              <a:rPr lang="en-US" b="1" dirty="0"/>
              <a:t>Section 23: </a:t>
            </a:r>
            <a:r>
              <a:rPr lang="en-US" dirty="0"/>
              <a:t>Powers of Central Government to make rules: </a:t>
            </a:r>
          </a:p>
          <a:p>
            <a:pPr algn="just">
              <a:buNone/>
            </a:pPr>
            <a:r>
              <a:rPr lang="en-US" dirty="0"/>
              <a:t>1. </a:t>
            </a:r>
            <a:r>
              <a:rPr lang="en-US" b="1" dirty="0"/>
              <a:t>Defining standards of quality : </a:t>
            </a:r>
            <a:r>
              <a:rPr lang="en-US" dirty="0"/>
              <a:t>The Rules (Appendix B ) provide in detail the Standards of a product in relation to quality parameters like fat content in different classes of milk or milk products, ingredients to be used in different categories of food e.g. use of additives like </a:t>
            </a:r>
            <a:r>
              <a:rPr lang="en-US" dirty="0" err="1"/>
              <a:t>colours</a:t>
            </a:r>
            <a:r>
              <a:rPr lang="en-US"/>
              <a:t>, </a:t>
            </a:r>
            <a:r>
              <a:rPr lang="en-US" smtClean="0"/>
              <a:t>preservatives, </a:t>
            </a:r>
            <a:r>
              <a:rPr lang="en-US" dirty="0"/>
              <a:t>antioxidants, artificial sweeteners etc and their maximum levels of use, the requirements of nutrients in certain food </a:t>
            </a:r>
            <a:r>
              <a:rPr lang="en-US" dirty="0" err="1"/>
              <a:t>viz</a:t>
            </a:r>
            <a:r>
              <a:rPr lang="en-US" dirty="0"/>
              <a:t> Infant food, infant milk substitutes characteristics to detect adulteration, minimum juice content in fruit drinks etc. </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00800"/>
          </a:xfrm>
        </p:spPr>
        <p:txBody>
          <a:bodyPr>
            <a:normAutofit fontScale="85000" lnSpcReduction="20000"/>
          </a:bodyPr>
          <a:lstStyle/>
          <a:p>
            <a:pPr algn="just">
              <a:buNone/>
            </a:pPr>
            <a:r>
              <a:rPr lang="en-US" b="1" dirty="0">
                <a:latin typeface="Times New Roman" pitchFamily="18" charset="0"/>
                <a:cs typeface="Times New Roman" pitchFamily="18" charset="0"/>
              </a:rPr>
              <a:t>Section 24: Powers of State Governments: </a:t>
            </a:r>
            <a:r>
              <a:rPr lang="en-US" dirty="0">
                <a:latin typeface="Times New Roman" pitchFamily="18" charset="0"/>
                <a:cs typeface="Times New Roman" pitchFamily="18" charset="0"/>
              </a:rPr>
              <a:t>This section empowers the state governments to frame rules and regulations after consultation with CCFS and previous publications, for the following purposes: </a:t>
            </a:r>
          </a:p>
          <a:p>
            <a:pPr algn="just">
              <a:buNone/>
            </a:pPr>
            <a:r>
              <a:rPr lang="en-US" dirty="0">
                <a:latin typeface="Times New Roman" pitchFamily="18" charset="0"/>
                <a:cs typeface="Times New Roman" pitchFamily="18" charset="0"/>
              </a:rPr>
              <a:t>1. Defining powers, jurisdictions and duties of Food (Health) Authority and Local (Health)Authority. </a:t>
            </a:r>
          </a:p>
          <a:p>
            <a:pPr algn="just">
              <a:buNone/>
            </a:pPr>
            <a:r>
              <a:rPr lang="en-US" dirty="0">
                <a:latin typeface="Times New Roman" pitchFamily="18" charset="0"/>
                <a:cs typeface="Times New Roman" pitchFamily="18" charset="0"/>
              </a:rPr>
              <a:t>2. Form, fees and conditions for licenses for manufacture, storage, sale, and distribution of articles of food. </a:t>
            </a:r>
          </a:p>
          <a:p>
            <a:pPr algn="just">
              <a:buNone/>
            </a:pPr>
            <a:r>
              <a:rPr lang="en-US" dirty="0">
                <a:latin typeface="Times New Roman" pitchFamily="18" charset="0"/>
                <a:cs typeface="Times New Roman" pitchFamily="18" charset="0"/>
              </a:rPr>
              <a:t>3. Fees for analysis, apportionment (distribution) of fines between local authorities and others. </a:t>
            </a:r>
          </a:p>
          <a:p>
            <a:pPr algn="just">
              <a:buNone/>
            </a:pPr>
            <a:r>
              <a:rPr lang="en-US" dirty="0">
                <a:latin typeface="Times New Roman" pitchFamily="18" charset="0"/>
                <a:cs typeface="Times New Roman" pitchFamily="18" charset="0"/>
              </a:rPr>
              <a:t>4. Delegation of powers to subordinate authorities by food (Health) Authority. </a:t>
            </a:r>
          </a:p>
          <a:p>
            <a:pPr algn="just">
              <a:buNone/>
            </a:pPr>
            <a:r>
              <a:rPr lang="en-US" dirty="0">
                <a:latin typeface="Times New Roman" pitchFamily="18" charset="0"/>
                <a:cs typeface="Times New Roman" pitchFamily="18" charset="0"/>
              </a:rPr>
              <a:t>5. Rules made by State Government to be laid before state legislatures. </a:t>
            </a:r>
          </a:p>
          <a:p>
            <a:pPr algn="just">
              <a:buNone/>
            </a:pPr>
            <a:r>
              <a:rPr lang="en-US" dirty="0">
                <a:latin typeface="Times New Roman" pitchFamily="18" charset="0"/>
                <a:cs typeface="Times New Roman" pitchFamily="18" charset="0"/>
              </a:rPr>
              <a:t> </a:t>
            </a:r>
          </a:p>
          <a:p>
            <a:pPr algn="just">
              <a:buNone/>
            </a:pPr>
            <a:r>
              <a:rPr lang="en-US" b="1" dirty="0">
                <a:latin typeface="Times New Roman" pitchFamily="18" charset="0"/>
                <a:cs typeface="Times New Roman" pitchFamily="18" charset="0"/>
              </a:rPr>
              <a:t>Section 25: </a:t>
            </a:r>
            <a:r>
              <a:rPr lang="en-US" dirty="0">
                <a:latin typeface="Times New Roman" pitchFamily="18" charset="0"/>
                <a:cs typeface="Times New Roman" pitchFamily="18" charset="0"/>
              </a:rPr>
              <a:t>As per section 25, all corresponding laws/ Acts in force in states/ union territories stand repealed</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304800" y="1981200"/>
            <a:ext cx="8305800" cy="4038599"/>
          </a:xfrm>
        </p:spPr>
        <p:txBody>
          <a:bodyPr>
            <a:normAutofit/>
          </a:bodyPr>
          <a:lstStyle/>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5" name="Rectangle 4"/>
          <p:cNvSpPr/>
          <p:nvPr/>
        </p:nvSpPr>
        <p:spPr>
          <a:xfrm>
            <a:off x="2400347" y="2967335"/>
            <a:ext cx="3166829"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SUBCOMMITTES UNDER FOOD AND HEALTH AUTHORITY Ltd</a:t>
            </a:r>
            <a:endParaRPr lang="en-US" dirty="0"/>
          </a:p>
        </p:txBody>
      </p:sp>
      <p:sp>
        <p:nvSpPr>
          <p:cNvPr id="3" name="Content Placeholder 2"/>
          <p:cNvSpPr>
            <a:spLocks noGrp="1"/>
          </p:cNvSpPr>
          <p:nvPr>
            <p:ph idx="1"/>
          </p:nvPr>
        </p:nvSpPr>
        <p:spPr>
          <a:xfrm>
            <a:off x="457200" y="1524000"/>
            <a:ext cx="8229600" cy="4876800"/>
          </a:xfrm>
        </p:spPr>
        <p:txBody>
          <a:bodyPr>
            <a:normAutofit fontScale="77500" lnSpcReduction="20000"/>
          </a:bodyPr>
          <a:lstStyle/>
          <a:p>
            <a:pPr>
              <a:buNone/>
            </a:pPr>
            <a:r>
              <a:rPr lang="en-US" dirty="0">
                <a:latin typeface="Times New Roman" pitchFamily="18" charset="0"/>
                <a:cs typeface="Times New Roman" pitchFamily="18" charset="0"/>
              </a:rPr>
              <a:t>There are 9 sub-committees functioning at present: The details of such committees are given as under : </a:t>
            </a:r>
          </a:p>
          <a:p>
            <a:pPr>
              <a:buNone/>
            </a:pPr>
            <a:r>
              <a:rPr lang="en-US" dirty="0">
                <a:latin typeface="Times New Roman" pitchFamily="18" charset="0"/>
                <a:cs typeface="Times New Roman" pitchFamily="18" charset="0"/>
              </a:rPr>
              <a:t>1. Sub- Committee on Food Laws and Legal advisory Committee </a:t>
            </a:r>
          </a:p>
          <a:p>
            <a:pPr>
              <a:buNone/>
            </a:pPr>
            <a:r>
              <a:rPr lang="en-US" dirty="0">
                <a:latin typeface="Times New Roman" pitchFamily="18" charset="0"/>
                <a:cs typeface="Times New Roman" pitchFamily="18" charset="0"/>
              </a:rPr>
              <a:t>2. Sub - Committee on Food </a:t>
            </a:r>
            <a:r>
              <a:rPr lang="en-US" dirty="0" err="1">
                <a:latin typeface="Times New Roman" pitchFamily="18" charset="0"/>
                <a:cs typeface="Times New Roman" pitchFamily="18" charset="0"/>
              </a:rPr>
              <a:t>Labelling</a:t>
            </a:r>
            <a:r>
              <a:rPr lang="en-US" dirty="0">
                <a:latin typeface="Times New Roman" pitchFamily="18" charset="0"/>
                <a:cs typeface="Times New Roman" pitchFamily="18" charset="0"/>
              </a:rPr>
              <a:t> </a:t>
            </a:r>
          </a:p>
          <a:p>
            <a:pPr>
              <a:buNone/>
            </a:pPr>
            <a:r>
              <a:rPr lang="en-US" dirty="0">
                <a:latin typeface="Times New Roman" pitchFamily="18" charset="0"/>
                <a:cs typeface="Times New Roman" pitchFamily="18" charset="0"/>
              </a:rPr>
              <a:t>3. Sub- Committee on Food Additives &amp; Contaminants </a:t>
            </a:r>
          </a:p>
          <a:p>
            <a:pPr>
              <a:buNone/>
            </a:pPr>
            <a:r>
              <a:rPr lang="en-US" dirty="0">
                <a:latin typeface="Times New Roman" pitchFamily="18" charset="0"/>
                <a:cs typeface="Times New Roman" pitchFamily="18" charset="0"/>
              </a:rPr>
              <a:t>4. Sub- Committee on Milk and Milk Products </a:t>
            </a:r>
          </a:p>
          <a:p>
            <a:pPr>
              <a:buNone/>
            </a:pPr>
            <a:r>
              <a:rPr lang="en-US" dirty="0">
                <a:latin typeface="Times New Roman" pitchFamily="18" charset="0"/>
                <a:cs typeface="Times New Roman" pitchFamily="18" charset="0"/>
              </a:rPr>
              <a:t>5. Sub- Committee on Microbiological </a:t>
            </a:r>
          </a:p>
          <a:p>
            <a:pPr>
              <a:buNone/>
            </a:pPr>
            <a:r>
              <a:rPr lang="en-US" dirty="0">
                <a:latin typeface="Times New Roman" pitchFamily="18" charset="0"/>
                <a:cs typeface="Times New Roman" pitchFamily="18" charset="0"/>
              </a:rPr>
              <a:t>6. Sub- Committee on Oil and Fats </a:t>
            </a:r>
          </a:p>
          <a:p>
            <a:pPr>
              <a:buNone/>
            </a:pPr>
            <a:r>
              <a:rPr lang="en-US" dirty="0">
                <a:latin typeface="Times New Roman" pitchFamily="18" charset="0"/>
                <a:cs typeface="Times New Roman" pitchFamily="18" charset="0"/>
              </a:rPr>
              <a:t>7. Sub- Committee on Pesticide Residues </a:t>
            </a:r>
          </a:p>
          <a:p>
            <a:pPr>
              <a:buNone/>
            </a:pPr>
            <a:r>
              <a:rPr lang="en-US" dirty="0">
                <a:latin typeface="Times New Roman" pitchFamily="18" charset="0"/>
                <a:cs typeface="Times New Roman" pitchFamily="18" charset="0"/>
              </a:rPr>
              <a:t>8. Sub- Committee on Nutrition Food for Special Dietary Uses for Infant, and </a:t>
            </a:r>
          </a:p>
          <a:p>
            <a:pPr>
              <a:buNone/>
            </a:pPr>
            <a:r>
              <a:rPr lang="en-US" dirty="0">
                <a:latin typeface="Times New Roman" pitchFamily="18" charset="0"/>
                <a:cs typeface="Times New Roman" pitchFamily="18" charset="0"/>
              </a:rPr>
              <a:t>9. Sub- Committee on Methods of Analysis</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b="1" dirty="0" smtClean="0"/>
              <a:t>CENTRAL FOOD LABORATORIES</a:t>
            </a:r>
            <a:endParaRPr lang="en-US" dirty="0"/>
          </a:p>
        </p:txBody>
      </p:sp>
      <p:sp>
        <p:nvSpPr>
          <p:cNvPr id="3" name="Content Placeholder 2"/>
          <p:cNvSpPr>
            <a:spLocks noGrp="1"/>
          </p:cNvSpPr>
          <p:nvPr>
            <p:ph idx="1"/>
          </p:nvPr>
        </p:nvSpPr>
        <p:spPr>
          <a:xfrm>
            <a:off x="304800" y="1143000"/>
            <a:ext cx="8382000" cy="5257800"/>
          </a:xfrm>
        </p:spPr>
        <p:txBody>
          <a:bodyPr>
            <a:normAutofit lnSpcReduction="10000"/>
          </a:bodyPr>
          <a:lstStyle/>
          <a:p>
            <a:pPr algn="just">
              <a:buNone/>
            </a:pPr>
            <a:r>
              <a:rPr lang="en-US" b="1" u="sng" dirty="0" smtClean="0">
                <a:latin typeface="Times New Roman" pitchFamily="18" charset="0"/>
                <a:cs typeface="Times New Roman" pitchFamily="18" charset="0"/>
              </a:rPr>
              <a:t>Section </a:t>
            </a:r>
            <a:r>
              <a:rPr lang="en-US" b="1" u="sng" dirty="0">
                <a:latin typeface="Times New Roman" pitchFamily="18" charset="0"/>
                <a:cs typeface="Times New Roman" pitchFamily="18" charset="0"/>
              </a:rPr>
              <a:t>4: </a:t>
            </a:r>
            <a:r>
              <a:rPr lang="en-US" dirty="0">
                <a:latin typeface="Times New Roman" pitchFamily="18" charset="0"/>
                <a:cs typeface="Times New Roman" pitchFamily="18" charset="0"/>
              </a:rPr>
              <a:t>This section provides for the establishment of Central Food Laboratories (CFL)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At </a:t>
            </a:r>
            <a:r>
              <a:rPr lang="en-US" dirty="0">
                <a:latin typeface="Times New Roman" pitchFamily="18" charset="0"/>
                <a:cs typeface="Times New Roman" pitchFamily="18" charset="0"/>
              </a:rPr>
              <a:t>present there are four such labs: one each at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Kolkata &amp;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ii) Ghaziabad (under Central Government),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iii) Public Health (PH), LAB, </a:t>
            </a:r>
            <a:r>
              <a:rPr lang="en-US" dirty="0" err="1">
                <a:latin typeface="Times New Roman" pitchFamily="18" charset="0"/>
                <a:cs typeface="Times New Roman" pitchFamily="18" charset="0"/>
              </a:rPr>
              <a:t>Pune</a:t>
            </a:r>
            <a:r>
              <a:rPr lang="en-US" dirty="0">
                <a:latin typeface="Times New Roman" pitchFamily="18" charset="0"/>
                <a:cs typeface="Times New Roman" pitchFamily="18" charset="0"/>
              </a:rPr>
              <a:t> and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iv) Central Food Technological Research Institute (CFTRI), Mysore, notified as CFL for the purposes of the Act. </a:t>
            </a:r>
            <a:endParaRPr lang="en-US" dirty="0" smtClean="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638800"/>
          </a:xfrm>
        </p:spPr>
        <p:txBody>
          <a:bodyPr>
            <a:normAutofit fontScale="92500" lnSpcReduction="20000"/>
          </a:bodyPr>
          <a:lstStyle/>
          <a:p>
            <a:pPr algn="just">
              <a:buNone/>
            </a:pPr>
            <a:r>
              <a:rPr lang="en-US" dirty="0" smtClean="0">
                <a:latin typeface="Times New Roman" pitchFamily="18" charset="0"/>
                <a:cs typeface="Times New Roman" pitchFamily="18" charset="0"/>
              </a:rPr>
              <a:t>CFL’s are the appellate laboratories for the following purposes:- </a:t>
            </a:r>
          </a:p>
          <a:p>
            <a:pPr algn="just">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for the analysis of samples received from courts under section 13 (2) (b) and issue certificates of analysis which supersedes the report of Public Analysts [(Section 13 (3)]. The jurisdiction of these labs for various areas are specified in table (1) of Rule 3 (2) of PFA Rules. </a:t>
            </a:r>
          </a:p>
          <a:p>
            <a:pPr algn="just">
              <a:buNone/>
            </a:pPr>
            <a:r>
              <a:rPr lang="en-US" dirty="0" smtClean="0">
                <a:latin typeface="Times New Roman" pitchFamily="18" charset="0"/>
                <a:cs typeface="Times New Roman" pitchFamily="18" charset="0"/>
              </a:rPr>
              <a:t>(ii) for the analysis of import products sent by the customs (Section 6) (2)]. The areas in respect of local areas assigned to various labs are provided in Table II of rule 3 (2) of PFA Rules. </a:t>
            </a:r>
          </a:p>
          <a:p>
            <a:pPr algn="just">
              <a:buNone/>
            </a:pPr>
            <a:r>
              <a:rPr lang="en-US" dirty="0" smtClean="0">
                <a:latin typeface="Times New Roman" pitchFamily="18" charset="0"/>
                <a:cs typeface="Times New Roman" pitchFamily="18" charset="0"/>
              </a:rPr>
              <a:t>(iii) for any other matter as considered necessary by Central Government [Section 4 (2)]. </a:t>
            </a:r>
          </a:p>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00800"/>
          </a:xfrm>
        </p:spPr>
        <p:txBody>
          <a:bodyPr>
            <a:normAutofit fontScale="92500"/>
          </a:bodyPr>
          <a:lstStyle/>
          <a:p>
            <a:pPr>
              <a:buNone/>
            </a:pPr>
            <a:r>
              <a:rPr lang="en-US" b="1" dirty="0"/>
              <a:t>Section 5: </a:t>
            </a:r>
            <a:r>
              <a:rPr lang="en-US" dirty="0" smtClean="0"/>
              <a:t>Provides </a:t>
            </a:r>
            <a:r>
              <a:rPr lang="en-US" dirty="0"/>
              <a:t>for prohibition of imports which are in contravention of </a:t>
            </a:r>
            <a:r>
              <a:rPr lang="en-US" dirty="0" smtClean="0"/>
              <a:t>law.</a:t>
            </a:r>
          </a:p>
          <a:p>
            <a:pPr>
              <a:buNone/>
            </a:pPr>
            <a:r>
              <a:rPr lang="en-US" b="1" dirty="0"/>
              <a:t>Section 6: </a:t>
            </a:r>
            <a:r>
              <a:rPr lang="en-US" dirty="0" smtClean="0"/>
              <a:t>Provides </a:t>
            </a:r>
            <a:r>
              <a:rPr lang="en-US" dirty="0"/>
              <a:t>powers to Custom officers to detain imported foods prohibited under the law, and send samples to Central Food Laboratory. </a:t>
            </a:r>
            <a:endParaRPr lang="en-US" dirty="0" smtClean="0"/>
          </a:p>
          <a:p>
            <a:pPr>
              <a:buNone/>
            </a:pPr>
            <a:r>
              <a:rPr lang="en-US" b="1" dirty="0"/>
              <a:t>Section 7: </a:t>
            </a:r>
            <a:r>
              <a:rPr lang="en-US" dirty="0"/>
              <a:t>This section prohibits the manufacture, sale or storage of adulterated foods.</a:t>
            </a:r>
          </a:p>
          <a:p>
            <a:pPr>
              <a:buNone/>
            </a:pPr>
            <a:r>
              <a:rPr lang="en-US" b="1" u="sng" dirty="0"/>
              <a:t>Section 8 (Analysis of Foods): </a:t>
            </a:r>
            <a:r>
              <a:rPr lang="en-US" dirty="0"/>
              <a:t>This section empowers </a:t>
            </a:r>
            <a:r>
              <a:rPr lang="en-US" b="1" dirty="0"/>
              <a:t>t</a:t>
            </a:r>
            <a:r>
              <a:rPr lang="en-US" dirty="0"/>
              <a:t>he Central Government/ State Governments to appoint </a:t>
            </a:r>
            <a:r>
              <a:rPr lang="en-US" b="1" u="sng" dirty="0"/>
              <a:t>Public Analyst </a:t>
            </a:r>
            <a:r>
              <a:rPr lang="en-US" dirty="0"/>
              <a:t>having prescribed qualifications </a:t>
            </a:r>
            <a:endParaRPr lang="en-US" dirty="0" smtClean="0"/>
          </a:p>
          <a:p>
            <a:pPr>
              <a:buNone/>
            </a:pPr>
            <a:r>
              <a:rPr lang="en-US" dirty="0"/>
              <a:t>	</a:t>
            </a:r>
            <a:r>
              <a:rPr lang="en-US" dirty="0" smtClean="0"/>
              <a:t>	The </a:t>
            </a:r>
            <a:r>
              <a:rPr lang="en-US" dirty="0"/>
              <a:t>primary task of public </a:t>
            </a:r>
            <a:r>
              <a:rPr lang="en-US" dirty="0" smtClean="0"/>
              <a:t>analyst </a:t>
            </a:r>
            <a:r>
              <a:rPr lang="en-US" dirty="0"/>
              <a:t>is to </a:t>
            </a:r>
            <a:r>
              <a:rPr lang="en-US" dirty="0" err="1"/>
              <a:t>analyse</a:t>
            </a:r>
            <a:r>
              <a:rPr lang="en-US" dirty="0"/>
              <a:t> the samples sent by the food inspectors, consumer organizations or </a:t>
            </a:r>
            <a:r>
              <a:rPr lang="en-US" dirty="0" smtClean="0"/>
              <a:t>others. </a:t>
            </a:r>
            <a:endParaRPr lang="en-US" dirty="0"/>
          </a:p>
          <a:p>
            <a:pPr>
              <a:buNone/>
            </a:pPr>
            <a:endParaRPr lang="en-US" dirty="0"/>
          </a:p>
          <a:p>
            <a:pPr>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Section9: Role of Food Inspectors</a:t>
            </a:r>
            <a:endParaRPr lang="en-US" dirty="0"/>
          </a:p>
        </p:txBody>
      </p:sp>
      <p:sp>
        <p:nvSpPr>
          <p:cNvPr id="3" name="Content Placeholder 2"/>
          <p:cNvSpPr>
            <a:spLocks noGrp="1"/>
          </p:cNvSpPr>
          <p:nvPr>
            <p:ph idx="1"/>
          </p:nvPr>
        </p:nvSpPr>
        <p:spPr>
          <a:xfrm>
            <a:off x="0" y="1219200"/>
            <a:ext cx="9144000" cy="5105400"/>
          </a:xfrm>
        </p:spPr>
        <p:txBody>
          <a:bodyPr>
            <a:normAutofit fontScale="70000" lnSpcReduction="20000"/>
          </a:bodyPr>
          <a:lstStyle/>
          <a:p>
            <a:pPr algn="just">
              <a:buNone/>
            </a:pPr>
            <a:r>
              <a:rPr lang="en-US" b="1"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It confers </a:t>
            </a:r>
            <a:r>
              <a:rPr lang="en-US" dirty="0">
                <a:latin typeface="Times New Roman" pitchFamily="18" charset="0"/>
                <a:cs typeface="Times New Roman" pitchFamily="18" charset="0"/>
              </a:rPr>
              <a:t>powers upon to the Central/ State Governments to appoint food inspectors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primary responsibility of food inspector is to draw the samples from the manufacturer’s premises/ markets or other places under their jurisdiction as provided in the State rules for analysis by the Public Analyst</a:t>
            </a:r>
            <a:r>
              <a:rPr lang="en-US" dirty="0" smtClean="0">
                <a:latin typeface="Times New Roman" pitchFamily="18" charset="0"/>
                <a:cs typeface="Times New Roman" pitchFamily="18" charset="0"/>
              </a:rPr>
              <a:t>.</a:t>
            </a:r>
          </a:p>
          <a:p>
            <a:pPr algn="just">
              <a:buNone/>
            </a:pPr>
            <a:endParaRPr lang="en-US"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The Food Inspector, </a:t>
            </a:r>
            <a:r>
              <a:rPr lang="en-US" dirty="0" smtClean="0">
                <a:latin typeface="Times New Roman" pitchFamily="18" charset="0"/>
                <a:cs typeface="Times New Roman" pitchFamily="18" charset="0"/>
              </a:rPr>
              <a:t>have powers </a:t>
            </a:r>
            <a:r>
              <a:rPr lang="en-US" dirty="0">
                <a:latin typeface="Times New Roman" pitchFamily="18" charset="0"/>
                <a:cs typeface="Times New Roman" pitchFamily="18" charset="0"/>
              </a:rPr>
              <a:t>to prohibit the sale of an article of food, if it appears to be adulterated and to seize and carry away the seized stock or keep it in the custody </a:t>
            </a:r>
            <a:r>
              <a:rPr lang="en-US" dirty="0" smtClean="0">
                <a:latin typeface="Times New Roman" pitchFamily="18" charset="0"/>
                <a:cs typeface="Times New Roman" pitchFamily="18" charset="0"/>
              </a:rPr>
              <a:t>and </a:t>
            </a:r>
            <a:r>
              <a:rPr lang="en-US" dirty="0">
                <a:latin typeface="Times New Roman" pitchFamily="18" charset="0"/>
                <a:cs typeface="Times New Roman" pitchFamily="18" charset="0"/>
              </a:rPr>
              <a:t>send part of the sample for analysis by the public </a:t>
            </a:r>
            <a:r>
              <a:rPr lang="en-US" dirty="0" err="1">
                <a:latin typeface="Times New Roman" pitchFamily="18" charset="0"/>
                <a:cs typeface="Times New Roman" pitchFamily="18" charset="0"/>
              </a:rPr>
              <a:t>analysists</a:t>
            </a:r>
            <a:r>
              <a:rPr lang="en-US" dirty="0" smtClean="0">
                <a:latin typeface="Times New Roman" pitchFamily="18" charset="0"/>
                <a:cs typeface="Times New Roman" pitchFamily="18" charset="0"/>
              </a:rPr>
              <a:t>.</a:t>
            </a:r>
          </a:p>
          <a:p>
            <a:pPr algn="just">
              <a:buNone/>
            </a:pP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Food </a:t>
            </a:r>
            <a:r>
              <a:rPr lang="en-US" dirty="0">
                <a:latin typeface="Times New Roman" pitchFamily="18" charset="0"/>
                <a:cs typeface="Times New Roman" pitchFamily="18" charset="0"/>
              </a:rPr>
              <a:t>Inspector may seize the books of accounts which are useful and relevant for any </a:t>
            </a:r>
            <a:r>
              <a:rPr lang="en-US" dirty="0" smtClean="0">
                <a:latin typeface="Times New Roman" pitchFamily="18" charset="0"/>
                <a:cs typeface="Times New Roman" pitchFamily="18" charset="0"/>
              </a:rPr>
              <a:t>investigation </a:t>
            </a:r>
            <a:r>
              <a:rPr lang="en-US" dirty="0">
                <a:latin typeface="Times New Roman" pitchFamily="18" charset="0"/>
                <a:cs typeface="Times New Roman" pitchFamily="18" charset="0"/>
              </a:rPr>
              <a:t>with the approval of his immediate officer</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2400" b="1" dirty="0" smtClean="0"/>
              <a:t>Section 11 Procedure to be followed by Food Inspector </a:t>
            </a:r>
            <a:r>
              <a:rPr lang="en-US" sz="2400" dirty="0" smtClean="0"/>
              <a:t/>
            </a:r>
            <a:br>
              <a:rPr lang="en-US" sz="2400" dirty="0" smtClean="0"/>
            </a:br>
            <a:endParaRPr lang="en-US" sz="2400" dirty="0"/>
          </a:p>
        </p:txBody>
      </p:sp>
      <p:sp>
        <p:nvSpPr>
          <p:cNvPr id="3" name="Content Placeholder 2"/>
          <p:cNvSpPr>
            <a:spLocks noGrp="1"/>
          </p:cNvSpPr>
          <p:nvPr>
            <p:ph idx="1"/>
          </p:nvPr>
        </p:nvSpPr>
        <p:spPr>
          <a:xfrm>
            <a:off x="304800" y="838200"/>
            <a:ext cx="8534400" cy="5486400"/>
          </a:xfrm>
        </p:spPr>
        <p:txBody>
          <a:bodyPr>
            <a:normAutofit fontScale="70000" lnSpcReduction="20000"/>
          </a:bodyPr>
          <a:lstStyle/>
          <a:p>
            <a:pPr>
              <a:buNone/>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section provides the procedure to be followed by the Food Inspector for drawing samples. </a:t>
            </a: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The procedure to be followed are as under : </a:t>
            </a:r>
          </a:p>
          <a:p>
            <a:pPr>
              <a:buNone/>
            </a:pPr>
            <a:r>
              <a:rPr lang="en-US" dirty="0">
                <a:latin typeface="Times New Roman" pitchFamily="18" charset="0"/>
                <a:cs typeface="Times New Roman" pitchFamily="18" charset="0"/>
              </a:rPr>
              <a:t>a) Give notice in writing </a:t>
            </a:r>
            <a:r>
              <a:rPr lang="en-US" dirty="0" smtClean="0">
                <a:latin typeface="Times New Roman" pitchFamily="18" charset="0"/>
                <a:cs typeface="Times New Roman" pitchFamily="18" charset="0"/>
              </a:rPr>
              <a:t>to </a:t>
            </a:r>
            <a:r>
              <a:rPr lang="en-US" dirty="0">
                <a:latin typeface="Times New Roman" pitchFamily="18" charset="0"/>
                <a:cs typeface="Times New Roman" pitchFamily="18" charset="0"/>
              </a:rPr>
              <a:t>the person from whom he has taken the </a:t>
            </a:r>
            <a:r>
              <a:rPr lang="en-US" dirty="0" smtClean="0">
                <a:latin typeface="Times New Roman" pitchFamily="18" charset="0"/>
                <a:cs typeface="Times New Roman" pitchFamily="18" charset="0"/>
              </a:rPr>
              <a:t>sample</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b) Divide the sample into three parts and mark and seal or fasten up each </a:t>
            </a:r>
            <a:r>
              <a:rPr lang="en-US" dirty="0" smtClean="0">
                <a:latin typeface="Times New Roman" pitchFamily="18" charset="0"/>
                <a:cs typeface="Times New Roman" pitchFamily="18" charset="0"/>
              </a:rPr>
              <a:t>part</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c) If the person refuses to sign or put his thumb </a:t>
            </a:r>
            <a:r>
              <a:rPr lang="en-US" dirty="0" smtClean="0">
                <a:latin typeface="Times New Roman" pitchFamily="18" charset="0"/>
                <a:cs typeface="Times New Roman" pitchFamily="18" charset="0"/>
              </a:rPr>
              <a:t>impression on sample, </a:t>
            </a:r>
            <a:r>
              <a:rPr lang="en-US" dirty="0">
                <a:latin typeface="Times New Roman" pitchFamily="18" charset="0"/>
                <a:cs typeface="Times New Roman" pitchFamily="18" charset="0"/>
              </a:rPr>
              <a:t>the Food Inspector shall call upon </a:t>
            </a:r>
            <a:r>
              <a:rPr lang="en-US" dirty="0" smtClean="0">
                <a:latin typeface="Times New Roman" pitchFamily="18" charset="0"/>
                <a:cs typeface="Times New Roman" pitchFamily="18" charset="0"/>
              </a:rPr>
              <a:t>witnesses to sign samples</a:t>
            </a:r>
            <a:endParaRPr lang="en-US" dirty="0">
              <a:latin typeface="Times New Roman" pitchFamily="18" charset="0"/>
              <a:cs typeface="Times New Roman" pitchFamily="18" charset="0"/>
            </a:endParaRPr>
          </a:p>
          <a:p>
            <a:pPr marL="571500" indent="-571500">
              <a:buAutoNum type="romanLcParenBoth"/>
            </a:pPr>
            <a:r>
              <a:rPr lang="en-US" dirty="0" smtClean="0">
                <a:latin typeface="Times New Roman" pitchFamily="18" charset="0"/>
                <a:cs typeface="Times New Roman" pitchFamily="18" charset="0"/>
              </a:rPr>
              <a:t>send </a:t>
            </a:r>
            <a:r>
              <a:rPr lang="en-US" dirty="0">
                <a:latin typeface="Times New Roman" pitchFamily="18" charset="0"/>
                <a:cs typeface="Times New Roman" pitchFamily="18" charset="0"/>
              </a:rPr>
              <a:t>one part of the sample to the public </a:t>
            </a:r>
            <a:r>
              <a:rPr lang="en-US" dirty="0" smtClean="0">
                <a:latin typeface="Times New Roman" pitchFamily="18" charset="0"/>
                <a:cs typeface="Times New Roman" pitchFamily="18" charset="0"/>
              </a:rPr>
              <a:t>analyst</a:t>
            </a:r>
          </a:p>
          <a:p>
            <a:pPr marL="571500" indent="-571500">
              <a:buAutoNum type="romanLcParenBoth"/>
            </a:pPr>
            <a:r>
              <a:rPr lang="en-US" dirty="0" smtClean="0">
                <a:latin typeface="Times New Roman" pitchFamily="18" charset="0"/>
                <a:cs typeface="Times New Roman" pitchFamily="18" charset="0"/>
              </a:rPr>
              <a:t>send </a:t>
            </a:r>
            <a:r>
              <a:rPr lang="en-US" dirty="0">
                <a:latin typeface="Times New Roman" pitchFamily="18" charset="0"/>
                <a:cs typeface="Times New Roman" pitchFamily="18" charset="0"/>
              </a:rPr>
              <a:t>remaining two parts to the local (Health) authority for further legal action. </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d</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Food </a:t>
            </a:r>
            <a:r>
              <a:rPr lang="en-US" dirty="0">
                <a:latin typeface="Times New Roman" pitchFamily="18" charset="0"/>
                <a:cs typeface="Times New Roman" pitchFamily="18" charset="0"/>
              </a:rPr>
              <a:t>seized shall be produced before Magistrate as soon as </a:t>
            </a:r>
            <a:r>
              <a:rPr lang="en-US" dirty="0" smtClean="0">
                <a:latin typeface="Times New Roman" pitchFamily="18" charset="0"/>
                <a:cs typeface="Times New Roman" pitchFamily="18" charset="0"/>
              </a:rPr>
              <a:t>possible, (within 7 days)</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096000"/>
          </a:xfrm>
        </p:spPr>
        <p:txBody>
          <a:bodyPr>
            <a:normAutofit fontScale="77500" lnSpcReduction="20000"/>
          </a:bodyPr>
          <a:lstStyle/>
          <a:p>
            <a:pPr algn="just">
              <a:buNone/>
            </a:pPr>
            <a:r>
              <a:rPr lang="en-US" b="1" dirty="0">
                <a:latin typeface="Times New Roman" pitchFamily="18" charset="0"/>
                <a:cs typeface="Times New Roman" pitchFamily="18" charset="0"/>
              </a:rPr>
              <a:t>Section 12 </a:t>
            </a:r>
            <a:r>
              <a:rPr lang="en-US" dirty="0">
                <a:latin typeface="Times New Roman" pitchFamily="18" charset="0"/>
                <a:cs typeface="Times New Roman" pitchFamily="18" charset="0"/>
              </a:rPr>
              <a:t>(</a:t>
            </a:r>
            <a:r>
              <a:rPr lang="en-US" b="1" dirty="0">
                <a:latin typeface="Times New Roman" pitchFamily="18" charset="0"/>
                <a:cs typeface="Times New Roman" pitchFamily="18" charset="0"/>
              </a:rPr>
              <a:t>Power of Purchaser) </a:t>
            </a:r>
            <a:endParaRPr lang="en-US"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This section allows a purchaser or a recognized consumer organization to get the sample </a:t>
            </a:r>
            <a:r>
              <a:rPr lang="en-US" dirty="0" err="1">
                <a:latin typeface="Times New Roman" pitchFamily="18" charset="0"/>
                <a:cs typeface="Times New Roman" pitchFamily="18" charset="0"/>
              </a:rPr>
              <a:t>analysed</a:t>
            </a:r>
            <a:r>
              <a:rPr lang="en-US" dirty="0">
                <a:latin typeface="Times New Roman" pitchFamily="18" charset="0"/>
                <a:cs typeface="Times New Roman" pitchFamily="18" charset="0"/>
              </a:rPr>
              <a:t> by a Public Analyst on payment of fee and to receive the report of the analysis. The fee as prescribed by the State Government is refunded if the sample is adulterated.</a:t>
            </a:r>
          </a:p>
          <a:p>
            <a:pPr algn="just">
              <a:buNone/>
            </a:pPr>
            <a:r>
              <a:rPr lang="en-US" dirty="0">
                <a:latin typeface="Times New Roman" pitchFamily="18" charset="0"/>
                <a:cs typeface="Times New Roman" pitchFamily="18" charset="0"/>
              </a:rPr>
              <a:t> </a:t>
            </a:r>
          </a:p>
          <a:p>
            <a:pPr algn="just">
              <a:buNone/>
            </a:pPr>
            <a:r>
              <a:rPr lang="en-US" b="1" dirty="0">
                <a:latin typeface="Times New Roman" pitchFamily="18" charset="0"/>
                <a:cs typeface="Times New Roman" pitchFamily="18" charset="0"/>
              </a:rPr>
              <a:t>Section 13 Report of Analyst: </a:t>
            </a:r>
            <a:r>
              <a:rPr lang="en-US" dirty="0" smtClean="0">
                <a:latin typeface="Times New Roman" pitchFamily="18" charset="0"/>
                <a:cs typeface="Times New Roman" pitchFamily="18" charset="0"/>
              </a:rPr>
              <a:t>Public Analyst has to send report to Local </a:t>
            </a:r>
            <a:r>
              <a:rPr lang="en-US" dirty="0">
                <a:latin typeface="Times New Roman" pitchFamily="18" charset="0"/>
                <a:cs typeface="Times New Roman" pitchFamily="18" charset="0"/>
              </a:rPr>
              <a:t>Health Authority, who shall forward a copy of the report to the vendor and to the manufacturers/ distributors/ dealer who has </a:t>
            </a:r>
            <a:r>
              <a:rPr lang="en-US" dirty="0" smtClean="0">
                <a:latin typeface="Times New Roman" pitchFamily="18" charset="0"/>
                <a:cs typeface="Times New Roman" pitchFamily="18" charset="0"/>
              </a:rPr>
              <a:t>supplied sample.</a:t>
            </a:r>
          </a:p>
          <a:p>
            <a:pPr>
              <a:buNone/>
            </a:pPr>
            <a:endParaRPr lang="en-US" b="1" dirty="0" smtClean="0"/>
          </a:p>
          <a:p>
            <a:pPr algn="just">
              <a:buNone/>
            </a:pPr>
            <a:r>
              <a:rPr lang="en-US" b="1" dirty="0" smtClean="0">
                <a:latin typeface="Times New Roman" pitchFamily="18" charset="0"/>
                <a:cs typeface="Times New Roman" pitchFamily="18" charset="0"/>
              </a:rPr>
              <a:t>Section </a:t>
            </a:r>
            <a:r>
              <a:rPr lang="en-US" b="1" dirty="0">
                <a:latin typeface="Times New Roman" pitchFamily="18" charset="0"/>
                <a:cs typeface="Times New Roman" pitchFamily="18" charset="0"/>
              </a:rPr>
              <a:t>14 (Issue of Warranty) </a:t>
            </a:r>
            <a:endParaRPr lang="en-US"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This section provides that a manufacturer, distributor or dealer has to give a warranty in writing to the vendor, which stands as a </a:t>
            </a:r>
            <a:r>
              <a:rPr lang="en-US" dirty="0" err="1">
                <a:latin typeface="Times New Roman" pitchFamily="18" charset="0"/>
                <a:cs typeface="Times New Roman" pitchFamily="18" charset="0"/>
              </a:rPr>
              <a:t>defence</a:t>
            </a:r>
            <a:r>
              <a:rPr lang="en-US" dirty="0">
                <a:latin typeface="Times New Roman" pitchFamily="18" charset="0"/>
                <a:cs typeface="Times New Roman" pitchFamily="18" charset="0"/>
              </a:rPr>
              <a:t> to vendor in case the same is declared </a:t>
            </a:r>
            <a:r>
              <a:rPr lang="en-US" dirty="0" err="1" smtClean="0">
                <a:latin typeface="Times New Roman" pitchFamily="18" charset="0"/>
                <a:cs typeface="Times New Roman" pitchFamily="18" charset="0"/>
              </a:rPr>
              <a:t>adulterated.A</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cash memo/ bill is considered as a warranty</a:t>
            </a:r>
          </a:p>
          <a:p>
            <a:pPr algn="just">
              <a:buNone/>
            </a:pP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8839200" cy="4724399"/>
          </a:xfrm>
        </p:spPr>
        <p:txBody>
          <a:bodyPr>
            <a:normAutofit/>
          </a:bodyPr>
          <a:lstStyle/>
          <a:p>
            <a:pPr>
              <a:buNone/>
            </a:pPr>
            <a:r>
              <a:rPr lang="en-US" sz="2800" b="1" dirty="0">
                <a:latin typeface="Times New Roman" pitchFamily="18" charset="0"/>
                <a:cs typeface="Times New Roman" pitchFamily="18" charset="0"/>
              </a:rPr>
              <a:t>Section 15 Report of Food Poisoning </a:t>
            </a: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As per this section, the Central/ State governments may require medical practitioners to report cases of food poisoning in their areas of jurisdiction</a:t>
            </a:r>
            <a:r>
              <a:rPr lang="en-US" sz="2800" dirty="0" smtClean="0">
                <a:latin typeface="Times New Roman" pitchFamily="18" charset="0"/>
                <a:cs typeface="Times New Roman" pitchFamily="18" charset="0"/>
              </a:rPr>
              <a:t>.</a:t>
            </a:r>
          </a:p>
          <a:p>
            <a:pPr>
              <a:buNone/>
            </a:pPr>
            <a:endParaRPr lang="en-US" sz="2800" dirty="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a:p>
            <a:pPr>
              <a:buNone/>
            </a:pPr>
            <a:r>
              <a:rPr lang="en-US" sz="2800" b="1" u="sng" dirty="0">
                <a:latin typeface="Times New Roman" pitchFamily="18" charset="0"/>
                <a:cs typeface="Times New Roman" pitchFamily="18" charset="0"/>
              </a:rPr>
              <a:t>The section 16 deals with the Penalties as detailed below</a:t>
            </a:r>
            <a:r>
              <a:rPr lang="en-US" sz="2800" b="1" u="sng" dirty="0" smtClean="0">
                <a:latin typeface="Times New Roman" pitchFamily="18" charset="0"/>
                <a:cs typeface="Times New Roman" pitchFamily="18" charset="0"/>
              </a:rPr>
              <a:t>:</a:t>
            </a:r>
          </a:p>
          <a:p>
            <a:pPr>
              <a:buNone/>
            </a:pPr>
            <a:r>
              <a:rPr lang="en-US" sz="2800" b="1" u="sng" dirty="0" smtClean="0">
                <a:latin typeface="Times New Roman" pitchFamily="18" charset="0"/>
                <a:cs typeface="Times New Roman" pitchFamily="18" charset="0"/>
              </a:rPr>
              <a:t>(next 2 slides)</a:t>
            </a:r>
            <a:endParaRPr lang="en-US" sz="2800" dirty="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1387</Words>
  <Application>Microsoft Office PowerPoint</Application>
  <PresentationFormat>On-screen Show (4:3)</PresentationFormat>
  <Paragraphs>107</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Food adulteration acts PART II</vt:lpstr>
      <vt:lpstr>SUBCOMMITTES UNDER FOOD AND HEALTH AUTHORITY Ltd</vt:lpstr>
      <vt:lpstr>CENTRAL FOOD LABORATORIES</vt:lpstr>
      <vt:lpstr>Slide 4</vt:lpstr>
      <vt:lpstr>Slide 5</vt:lpstr>
      <vt:lpstr>Section9: Role of Food Inspectors</vt:lpstr>
      <vt:lpstr>Section 11 Procedure to be followed by Food Inspector  </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adulteration acts</dc:title>
  <dc:creator>win7</dc:creator>
  <cp:lastModifiedBy>win7</cp:lastModifiedBy>
  <cp:revision>19</cp:revision>
  <dcterms:created xsi:type="dcterms:W3CDTF">2020-04-26T15:31:27Z</dcterms:created>
  <dcterms:modified xsi:type="dcterms:W3CDTF">2020-04-26T16:37:28Z</dcterms:modified>
</cp:coreProperties>
</file>